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2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63" autoAdjust="0"/>
  </p:normalViewPr>
  <p:slideViewPr>
    <p:cSldViewPr snapToGrid="0" snapToObjects="1"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B7FA0-7181-CA47-9676-A29121166ACD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84482-F389-5749-A95A-B9E9C3307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D6079-71E9-2445-98B3-10E8039402F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Helvetica"/>
                <a:cs typeface="Helvetica"/>
              </a:rPr>
              <a:t>We actively try to support what we </a:t>
            </a:r>
            <a:r>
              <a:rPr lang="en-US" i="1" dirty="0" smtClean="0">
                <a:latin typeface="Helvetica"/>
                <a:cs typeface="Helvetica"/>
              </a:rPr>
              <a:t>already believe </a:t>
            </a:r>
            <a:r>
              <a:rPr lang="en-US" dirty="0" smtClean="0">
                <a:latin typeface="Helvetica"/>
                <a:cs typeface="Helvetica"/>
              </a:rPr>
              <a:t>rather than trying to find out where we might be wrong. We seek out information that </a:t>
            </a:r>
            <a:r>
              <a:rPr lang="en-US" i="1" dirty="0" smtClean="0">
                <a:latin typeface="Helvetica"/>
                <a:cs typeface="Helvetica"/>
              </a:rPr>
              <a:t>confirms</a:t>
            </a:r>
            <a:r>
              <a:rPr lang="en-US" dirty="0" smtClean="0">
                <a:latin typeface="Helvetica"/>
                <a:cs typeface="Helvetica"/>
              </a:rPr>
              <a:t> our view.  We interpret ambiguous or mixed information to </a:t>
            </a:r>
            <a:r>
              <a:rPr lang="en-US" i="1" dirty="0" smtClean="0">
                <a:latin typeface="Helvetica"/>
                <a:cs typeface="Helvetica"/>
              </a:rPr>
              <a:t>confirm</a:t>
            </a:r>
            <a:r>
              <a:rPr lang="en-US" dirty="0" smtClean="0">
                <a:latin typeface="Helvetica"/>
                <a:cs typeface="Helvetica"/>
              </a:rPr>
              <a:t> our existing theories </a:t>
            </a:r>
            <a:r>
              <a:rPr lang="en-US" sz="900" dirty="0" smtClean="0">
                <a:latin typeface="Helvetica"/>
                <a:cs typeface="Helvetica"/>
              </a:rPr>
              <a:t>(e.g., Darley &amp; Gross, 1983)</a:t>
            </a:r>
            <a:r>
              <a:rPr lang="en-US" dirty="0" smtClean="0">
                <a:latin typeface="Helvetica"/>
                <a:cs typeface="Helvetica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Helvetica"/>
              <a:cs typeface="Helvetic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latin typeface="Helvetica"/>
                <a:cs typeface="Helvetica"/>
              </a:rPr>
              <a:t>This </a:t>
            </a:r>
            <a:r>
              <a:rPr lang="en-US" b="1" i="1" dirty="0" smtClean="0">
                <a:solidFill>
                  <a:srgbClr val="8000FF"/>
                </a:solidFill>
                <a:latin typeface="Helvetica"/>
                <a:cs typeface="Helvetica"/>
              </a:rPr>
              <a:t>confirmation bias </a:t>
            </a:r>
            <a:r>
              <a:rPr lang="en-US" dirty="0" smtClean="0">
                <a:latin typeface="Helvetica"/>
                <a:cs typeface="Helvetica"/>
              </a:rPr>
              <a:t>is one of the many natural inclinations we have in our thinking and decision making.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D6079-71E9-2445-98B3-10E8039402F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confirmation bias merely a neat trick we can use to fool people in a little game?  Or is it more broadly applicable to everyday life?  Examples?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examples students might generate are seemingly endless.  Some examples include: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the appeal of Fox News and MSNBC, whose viewers are mostly those who already agree with their political leanings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when we search online, we seek information we already agree with or we seek to connect with those we agree with (e.g., social media)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once we stereotype a group of people, we interpret their actions and circumstances to fit the stereotype (e.g., why are poor people poor)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once we have a reputation (e.g., clumsy, smart) people interpret our actions as fitting their preconception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2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3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9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3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2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4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5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7EC7-33B9-9142-944D-E633FB0FD53F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A913-395D-0C42-B90D-95AADCFE0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HG0ezLiVG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20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Confirmation Bias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57726" y="1371600"/>
            <a:ext cx="8197515" cy="4876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Helvetica"/>
                <a:cs typeface="Helvetica"/>
              </a:rPr>
              <a:t>We actively try to support what we </a:t>
            </a:r>
            <a:r>
              <a:rPr lang="en-US" i="1" dirty="0">
                <a:latin typeface="Helvetica"/>
                <a:cs typeface="Helvetica"/>
              </a:rPr>
              <a:t>already believe </a:t>
            </a:r>
            <a:r>
              <a:rPr lang="en-US" dirty="0">
                <a:latin typeface="Helvetica"/>
                <a:cs typeface="Helvetica"/>
              </a:rPr>
              <a:t>rather than trying to find out where we might be wrong</a:t>
            </a:r>
            <a:r>
              <a:rPr lang="en-US" dirty="0" smtClean="0">
                <a:latin typeface="Helvetica"/>
                <a:cs typeface="Helvetica"/>
              </a:rPr>
              <a:t>. We seek out information that </a:t>
            </a:r>
            <a:r>
              <a:rPr lang="en-US" i="1" dirty="0" smtClean="0">
                <a:latin typeface="Helvetica"/>
                <a:cs typeface="Helvetica"/>
              </a:rPr>
              <a:t>confirms</a:t>
            </a:r>
            <a:r>
              <a:rPr lang="en-US" dirty="0" smtClean="0">
                <a:latin typeface="Helvetica"/>
                <a:cs typeface="Helvetica"/>
              </a:rPr>
              <a:t> our view.  We </a:t>
            </a:r>
            <a:r>
              <a:rPr lang="en-US" dirty="0">
                <a:latin typeface="Helvetica"/>
                <a:cs typeface="Helvetica"/>
              </a:rPr>
              <a:t>interpret ambiguous or mixed information to </a:t>
            </a:r>
            <a:r>
              <a:rPr lang="en-US" i="1" dirty="0">
                <a:latin typeface="Helvetica"/>
                <a:cs typeface="Helvetica"/>
              </a:rPr>
              <a:t>confirm</a:t>
            </a:r>
            <a:r>
              <a:rPr lang="en-US" dirty="0">
                <a:latin typeface="Helvetica"/>
                <a:cs typeface="Helvetica"/>
              </a:rPr>
              <a:t> our existing theories </a:t>
            </a:r>
            <a:r>
              <a:rPr lang="en-US" sz="1800" dirty="0" smtClean="0">
                <a:latin typeface="Helvetica"/>
                <a:cs typeface="Helvetica"/>
              </a:rPr>
              <a:t>(e.g., Darley </a:t>
            </a:r>
            <a:r>
              <a:rPr lang="en-US" sz="1800" dirty="0">
                <a:latin typeface="Helvetica"/>
                <a:cs typeface="Helvetica"/>
              </a:rPr>
              <a:t>&amp; Gross, 1983)</a:t>
            </a:r>
            <a:r>
              <a:rPr lang="en-US" dirty="0" smtClean="0">
                <a:latin typeface="Helvetica"/>
                <a:cs typeface="Helvetica"/>
              </a:rPr>
              <a:t>.</a:t>
            </a:r>
            <a:endParaRPr lang="en-US" dirty="0">
              <a:latin typeface="Helvetica"/>
              <a:cs typeface="Helvetic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latin typeface="Helvetica"/>
              <a:cs typeface="Helvetic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Helvetica"/>
                <a:cs typeface="Helvetica"/>
              </a:rPr>
              <a:t>This </a:t>
            </a:r>
            <a:r>
              <a:rPr lang="en-US" b="1" i="1" dirty="0">
                <a:solidFill>
                  <a:srgbClr val="8000FF"/>
                </a:solidFill>
                <a:latin typeface="Helvetica"/>
                <a:cs typeface="Helvetica"/>
              </a:rPr>
              <a:t>confirmation bias </a:t>
            </a:r>
            <a:r>
              <a:rPr lang="en-US" dirty="0">
                <a:latin typeface="Helvetica"/>
                <a:cs typeface="Helvetica"/>
              </a:rPr>
              <a:t>is one of the many natural inclinations we have in our thinking and </a:t>
            </a:r>
            <a:r>
              <a:rPr lang="en-US" dirty="0" smtClean="0">
                <a:latin typeface="Helvetica"/>
                <a:cs typeface="Helvetica"/>
              </a:rPr>
              <a:t>decision-making.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3217" y="6539785"/>
            <a:ext cx="905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rgbClr val="7F7F7F"/>
                </a:solidFill>
                <a:latin typeface="Helvetica"/>
                <a:cs typeface="Helvetica"/>
              </a:rPr>
              <a:t>DevPsy.org</a:t>
            </a:r>
            <a:endParaRPr lang="en-US" sz="10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3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Hindsight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tendency of people to overestimate their ability to have predicted an outcome that could not possibly have been predicted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Saying "I </a:t>
            </a:r>
            <a:r>
              <a:rPr lang="en-US" dirty="0"/>
              <a:t>knew it!" when an outcome (either expected or unexpected) occurs - and the belief that one actually predicted it correctly.</a:t>
            </a:r>
          </a:p>
        </p:txBody>
      </p:sp>
    </p:spTree>
    <p:extLst>
      <p:ext uri="{BB962C8B-B14F-4D97-AF65-F5344CB8AC3E}">
        <p14:creationId xmlns:p14="http://schemas.microsoft.com/office/powerpoint/2010/main" val="20180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letter comes in the mail informing an </a:t>
            </a:r>
            <a:r>
              <a:rPr lang="en-US" dirty="0" smtClean="0"/>
              <a:t>student </a:t>
            </a:r>
            <a:r>
              <a:rPr lang="en-US" dirty="0"/>
              <a:t>that he was accepted into a college. When he tells his mother she says, "I really had a feeling that you were going to get in" (even though she had expressed doubts to his father earlier that week</a:t>
            </a:r>
            <a:r>
              <a:rPr lang="en-US" dirty="0" smtClean="0"/>
              <a:t>).</a:t>
            </a:r>
          </a:p>
          <a:p>
            <a:r>
              <a:rPr lang="en-US" dirty="0"/>
              <a:t>You are nervous to take an exam for which you waited to study until the very last minute. When you take the exam, you feel unsure about the results; however, when your grade comes back </a:t>
            </a:r>
            <a:r>
              <a:rPr lang="en-US" dirty="0" smtClean="0"/>
              <a:t>with an “A” </a:t>
            </a:r>
            <a:r>
              <a:rPr lang="en-US" dirty="0"/>
              <a:t>you exclaim to your friends, "I was sure that I'd aced that exam!" and actually believe it in hindsight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Some of you may have experienced the “I knew it!” effect when practicing the standard deviation quiz.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Overconfidence </a:t>
            </a:r>
            <a:r>
              <a:rPr lang="en-US" dirty="0" smtClean="0"/>
              <a:t>Bias &amp; </a:t>
            </a:r>
            <a:br>
              <a:rPr lang="en-US" dirty="0" smtClean="0"/>
            </a:br>
            <a:r>
              <a:rPr lang="en-US" dirty="0" smtClean="0"/>
              <a:t>False Consensus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Election Night 2016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Overconfidence Bias</a:t>
            </a:r>
            <a:endParaRPr lang="en-US" u="sng" dirty="0" smtClean="0"/>
          </a:p>
          <a:p>
            <a:pPr lvl="1"/>
            <a:r>
              <a:rPr lang="en-US" dirty="0" smtClean="0"/>
              <a:t>The tendency to be confident than correct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overestimate </a:t>
            </a:r>
            <a:r>
              <a:rPr lang="en-US" dirty="0" smtClean="0"/>
              <a:t>the accuracy of one’s judgements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u="sng" dirty="0" smtClean="0"/>
              <a:t>False Consensus effect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tend to overestimate the extent to which their opinions, beliefs, preferences, values, and habits are normal and typical of those of others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188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32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0000"/>
                </a:solidFill>
                <a:latin typeface="Helvetica"/>
                <a:cs typeface="Helvetica"/>
              </a:rPr>
              <a:t>Confirmation 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Bias in Everyday Life</a:t>
            </a:r>
            <a:endParaRPr lang="en-US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AAEAAQAAAAAAAAtSAAAAJDU3ODJlNWJhLThiYmQtNDFiNC1hNjQwLWY0ODUwZjU2MjQxM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0" y="1041400"/>
            <a:ext cx="5091043" cy="1818229"/>
          </a:xfrm>
          <a:prstGeom prst="rect">
            <a:avLst/>
          </a:prstGeom>
        </p:spPr>
      </p:pic>
      <p:pic>
        <p:nvPicPr>
          <p:cNvPr id="4" name="Picture 3" descr="dilbert-confirmation-bia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71" y="4560958"/>
            <a:ext cx="6410172" cy="1999973"/>
          </a:xfrm>
          <a:prstGeom prst="rect">
            <a:avLst/>
          </a:prstGeom>
        </p:spPr>
      </p:pic>
      <p:pic>
        <p:nvPicPr>
          <p:cNvPr id="5" name="Picture 4" descr="6a01156e439be2970c01bb09b71225970d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r="14061"/>
          <a:stretch/>
        </p:blipFill>
        <p:spPr>
          <a:xfrm>
            <a:off x="287130" y="3821043"/>
            <a:ext cx="2022545" cy="2840953"/>
          </a:xfrm>
          <a:prstGeom prst="rect">
            <a:avLst/>
          </a:prstGeom>
        </p:spPr>
      </p:pic>
      <p:pic>
        <p:nvPicPr>
          <p:cNvPr id="6" name="Picture 5" descr="C4nYmV1XAAAMvjy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b="3453"/>
          <a:stretch/>
        </p:blipFill>
        <p:spPr>
          <a:xfrm>
            <a:off x="287130" y="1126435"/>
            <a:ext cx="3285406" cy="2551043"/>
          </a:xfrm>
          <a:prstGeom prst="rect">
            <a:avLst/>
          </a:prstGeom>
        </p:spPr>
      </p:pic>
      <p:pic>
        <p:nvPicPr>
          <p:cNvPr id="7" name="Picture 6" descr="Fox_News_Channel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303" y="3014873"/>
            <a:ext cx="1457739" cy="1377604"/>
          </a:xfrm>
          <a:prstGeom prst="rect">
            <a:avLst/>
          </a:prstGeom>
        </p:spPr>
      </p:pic>
      <p:pic>
        <p:nvPicPr>
          <p:cNvPr id="8" name="Picture 7" descr="MSNBC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09" y="3059047"/>
            <a:ext cx="1800085" cy="1281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83217" y="6539785"/>
            <a:ext cx="905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rgbClr val="7F7F7F"/>
                </a:solidFill>
                <a:latin typeface="Helvetica"/>
                <a:cs typeface="Helvetica"/>
              </a:rPr>
              <a:t>DevPsy.org</a:t>
            </a:r>
            <a:endParaRPr lang="en-US" sz="1000" dirty="0">
              <a:solidFill>
                <a:srgbClr val="7F7F7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660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198"/>
          <a:stretch/>
        </p:blipFill>
        <p:spPr>
          <a:xfrm>
            <a:off x="1074821" y="274638"/>
            <a:ext cx="6994358" cy="58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4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5" t="83384" r="-1825" b="5982"/>
          <a:stretch/>
        </p:blipFill>
        <p:spPr>
          <a:xfrm>
            <a:off x="0" y="2144546"/>
            <a:ext cx="8738948" cy="9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732"/>
          <a:stretch/>
        </p:blipFill>
        <p:spPr>
          <a:xfrm>
            <a:off x="1475874" y="479980"/>
            <a:ext cx="6192252" cy="52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5" t="82674" r="-365" b="2127"/>
          <a:stretch/>
        </p:blipFill>
        <p:spPr>
          <a:xfrm>
            <a:off x="-2585414" y="2727158"/>
            <a:ext cx="11272214" cy="17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771"/>
          <a:stretch/>
        </p:blipFill>
        <p:spPr>
          <a:xfrm>
            <a:off x="1122948" y="132988"/>
            <a:ext cx="6529136" cy="552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844"/>
          <a:stretch/>
        </p:blipFill>
        <p:spPr>
          <a:xfrm>
            <a:off x="1328857" y="274638"/>
            <a:ext cx="6804490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738"/>
          <a:stretch/>
        </p:blipFill>
        <p:spPr>
          <a:xfrm>
            <a:off x="-996578" y="2534653"/>
            <a:ext cx="10140578" cy="16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422</Words>
  <Application>Microsoft Office PowerPoint</Application>
  <PresentationFormat>On-screen Show (4:3)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Confirmation Bias</vt:lpstr>
      <vt:lpstr>Confirmation Bias in Everyday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Hindsight Bias</vt:lpstr>
      <vt:lpstr>PowerPoint Presentation</vt:lpstr>
      <vt:lpstr>Overconfidence Bias &amp;  False Consensus Effect</vt:lpstr>
    </vt:vector>
  </TitlesOfParts>
  <Company>CSUMB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Carthcart Wason (1960) 2-4-6 Hypothesis Rule Discovery Task</dc:title>
  <dc:creator>Kevin Grobman</dc:creator>
  <cp:lastModifiedBy>Costello, Lynda</cp:lastModifiedBy>
  <cp:revision>49</cp:revision>
  <cp:lastPrinted>2018-01-11T20:54:05Z</cp:lastPrinted>
  <dcterms:created xsi:type="dcterms:W3CDTF">2018-01-10T23:46:12Z</dcterms:created>
  <dcterms:modified xsi:type="dcterms:W3CDTF">2019-10-29T14:53:37Z</dcterms:modified>
</cp:coreProperties>
</file>