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47"/>
  </p:notesMasterIdLst>
  <p:handoutMasterIdLst>
    <p:handoutMasterId r:id="rId48"/>
  </p:handoutMasterIdLst>
  <p:sldIdLst>
    <p:sldId id="509" r:id="rId2"/>
    <p:sldId id="555" r:id="rId3"/>
    <p:sldId id="556" r:id="rId4"/>
    <p:sldId id="557" r:id="rId5"/>
    <p:sldId id="558" r:id="rId6"/>
    <p:sldId id="511" r:id="rId7"/>
    <p:sldId id="513" r:id="rId8"/>
    <p:sldId id="554" r:id="rId9"/>
    <p:sldId id="517" r:id="rId10"/>
    <p:sldId id="522" r:id="rId11"/>
    <p:sldId id="523" r:id="rId12"/>
    <p:sldId id="518" r:id="rId13"/>
    <p:sldId id="519" r:id="rId14"/>
    <p:sldId id="520" r:id="rId15"/>
    <p:sldId id="521" r:id="rId16"/>
    <p:sldId id="524" r:id="rId17"/>
    <p:sldId id="525" r:id="rId18"/>
    <p:sldId id="526" r:id="rId19"/>
    <p:sldId id="527" r:id="rId20"/>
    <p:sldId id="528" r:id="rId21"/>
    <p:sldId id="529" r:id="rId22"/>
    <p:sldId id="530" r:id="rId23"/>
    <p:sldId id="531" r:id="rId24"/>
    <p:sldId id="532" r:id="rId25"/>
    <p:sldId id="533" r:id="rId26"/>
    <p:sldId id="536" r:id="rId27"/>
    <p:sldId id="534" r:id="rId28"/>
    <p:sldId id="535" r:id="rId29"/>
    <p:sldId id="537" r:id="rId30"/>
    <p:sldId id="538" r:id="rId31"/>
    <p:sldId id="539" r:id="rId32"/>
    <p:sldId id="540" r:id="rId33"/>
    <p:sldId id="541" r:id="rId34"/>
    <p:sldId id="542" r:id="rId35"/>
    <p:sldId id="543" r:id="rId36"/>
    <p:sldId id="544" r:id="rId37"/>
    <p:sldId id="545" r:id="rId38"/>
    <p:sldId id="546" r:id="rId39"/>
    <p:sldId id="547" r:id="rId40"/>
    <p:sldId id="548" r:id="rId41"/>
    <p:sldId id="549" r:id="rId42"/>
    <p:sldId id="550" r:id="rId43"/>
    <p:sldId id="551" r:id="rId44"/>
    <p:sldId id="552" r:id="rId45"/>
    <p:sldId id="553" r:id="rId46"/>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CCECFF"/>
    <a:srgbClr val="FF9900"/>
    <a:srgbClr val="D2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9" autoAdjust="0"/>
    <p:restoredTop sz="80612" autoAdjust="0"/>
  </p:normalViewPr>
  <p:slideViewPr>
    <p:cSldViewPr>
      <p:cViewPr varScale="1">
        <p:scale>
          <a:sx n="82" d="100"/>
          <a:sy n="82" d="100"/>
        </p:scale>
        <p:origin x="1050" y="96"/>
      </p:cViewPr>
      <p:guideLst>
        <p:guide orient="horz" pos="2112"/>
        <p:guide pos="2880"/>
      </p:guideLst>
    </p:cSldViewPr>
  </p:slideViewPr>
  <p:notesTextViewPr>
    <p:cViewPr>
      <p:scale>
        <a:sx n="3" d="2"/>
        <a:sy n="3" d="2"/>
      </p:scale>
      <p:origin x="0" y="0"/>
    </p:cViewPr>
  </p:notesTextViewPr>
  <p:sorterViewPr>
    <p:cViewPr>
      <p:scale>
        <a:sx n="100" d="100"/>
        <a:sy n="100" d="100"/>
      </p:scale>
      <p:origin x="0" y="-529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dirty="0">
              <a:latin typeface="Berlin Sans FB" pitchFamily="34" charset="0"/>
            </a:endParaRPr>
          </a:p>
        </p:txBody>
      </p:sp>
      <p:sp>
        <p:nvSpPr>
          <p:cNvPr id="6147" name="Rectangle 3"/>
          <p:cNvSpPr>
            <a:spLocks noGrp="1" noChangeArrowheads="1"/>
          </p:cNvSpPr>
          <p:nvPr>
            <p:ph type="dt" sz="quarter" idx="1"/>
          </p:nvPr>
        </p:nvSpPr>
        <p:spPr bwMode="auto">
          <a:xfrm>
            <a:off x="5265809" y="0"/>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dirty="0">
              <a:latin typeface="Berlin Sans FB" pitchFamily="34" charset="0"/>
            </a:endParaRPr>
          </a:p>
        </p:txBody>
      </p:sp>
      <p:sp>
        <p:nvSpPr>
          <p:cNvPr id="6148" name="Rectangle 4"/>
          <p:cNvSpPr>
            <a:spLocks noGrp="1" noChangeArrowheads="1"/>
          </p:cNvSpPr>
          <p:nvPr>
            <p:ph type="ftr" sz="quarter" idx="2"/>
          </p:nvPr>
        </p:nvSpPr>
        <p:spPr bwMode="auto">
          <a:xfrm>
            <a:off x="0" y="6658664"/>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r>
              <a:rPr lang="en-US" dirty="0">
                <a:latin typeface="Berlin Sans FB" pitchFamily="34" charset="0"/>
              </a:rPr>
              <a:t>Psychology 7e in Modules</a:t>
            </a:r>
          </a:p>
        </p:txBody>
      </p:sp>
      <p:sp>
        <p:nvSpPr>
          <p:cNvPr id="6149" name="Rectangle 5"/>
          <p:cNvSpPr>
            <a:spLocks noGrp="1" noChangeArrowheads="1"/>
          </p:cNvSpPr>
          <p:nvPr>
            <p:ph type="sldNum" sz="quarter" idx="3"/>
          </p:nvPr>
        </p:nvSpPr>
        <p:spPr bwMode="auto">
          <a:xfrm>
            <a:off x="5265809" y="6658664"/>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845458F8-FD05-4ED8-B093-544EF2ADF9EB}" type="slidenum">
              <a:rPr lang="en-US">
                <a:latin typeface="Berlin Sans FB" pitchFamily="34" charset="0"/>
              </a:rPr>
              <a:pPr/>
              <a:t>‹#›</a:t>
            </a:fld>
            <a:endParaRPr lang="en-US" dirty="0">
              <a:latin typeface="Berlin Sans FB" pitchFamily="34" charset="0"/>
            </a:endParaRPr>
          </a:p>
        </p:txBody>
      </p:sp>
    </p:spTree>
    <p:extLst>
      <p:ext uri="{BB962C8B-B14F-4D97-AF65-F5344CB8AC3E}">
        <p14:creationId xmlns:p14="http://schemas.microsoft.com/office/powerpoint/2010/main" val="1816100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atin typeface="Berlin Sans FB" pitchFamily="34" charset="0"/>
              </a:defRPr>
            </a:lvl1pPr>
          </a:lstStyle>
          <a:p>
            <a:endParaRPr lang="en-US" dirty="0"/>
          </a:p>
        </p:txBody>
      </p:sp>
      <p:sp>
        <p:nvSpPr>
          <p:cNvPr id="4099" name="Rectangle 3"/>
          <p:cNvSpPr>
            <a:spLocks noGrp="1" noChangeArrowheads="1"/>
          </p:cNvSpPr>
          <p:nvPr>
            <p:ph type="dt" idx="1"/>
          </p:nvPr>
        </p:nvSpPr>
        <p:spPr bwMode="auto">
          <a:xfrm>
            <a:off x="5265809" y="0"/>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atin typeface="Berlin Sans FB" pitchFamily="34" charset="0"/>
              </a:defRPr>
            </a:lvl1pPr>
          </a:lstStyle>
          <a:p>
            <a:endParaRPr lang="en-US" dirty="0"/>
          </a:p>
        </p:txBody>
      </p:sp>
      <p:sp>
        <p:nvSpPr>
          <p:cNvPr id="4100"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29640" y="3329940"/>
            <a:ext cx="7437120" cy="3154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2" name="Rectangle 6"/>
          <p:cNvSpPr>
            <a:spLocks noGrp="1" noChangeArrowheads="1"/>
          </p:cNvSpPr>
          <p:nvPr>
            <p:ph type="ftr" sz="quarter" idx="4"/>
          </p:nvPr>
        </p:nvSpPr>
        <p:spPr bwMode="auto">
          <a:xfrm>
            <a:off x="0" y="6658664"/>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atin typeface="Berlin Sans FB" pitchFamily="34" charset="0"/>
              </a:defRPr>
            </a:lvl1pPr>
          </a:lstStyle>
          <a:p>
            <a:r>
              <a:rPr lang="en-US" dirty="0"/>
              <a:t>Psychology 7e in Modules</a:t>
            </a:r>
          </a:p>
        </p:txBody>
      </p:sp>
      <p:sp>
        <p:nvSpPr>
          <p:cNvPr id="4103" name="Rectangle 7"/>
          <p:cNvSpPr>
            <a:spLocks noGrp="1" noChangeArrowheads="1"/>
          </p:cNvSpPr>
          <p:nvPr>
            <p:ph type="sldNum" sz="quarter" idx="5"/>
          </p:nvPr>
        </p:nvSpPr>
        <p:spPr bwMode="auto">
          <a:xfrm>
            <a:off x="5265809" y="6658664"/>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atin typeface="Berlin Sans FB" pitchFamily="34" charset="0"/>
              </a:defRPr>
            </a:lvl1pPr>
          </a:lstStyle>
          <a:p>
            <a:fld id="{16F94064-72EC-4BF0-8C54-131D8C6D80E3}" type="slidenum">
              <a:rPr lang="en-US" smtClean="0"/>
              <a:pPr/>
              <a:t>‹#›</a:t>
            </a:fld>
            <a:endParaRPr lang="en-US" dirty="0"/>
          </a:p>
        </p:txBody>
      </p:sp>
    </p:spTree>
    <p:extLst>
      <p:ext uri="{BB962C8B-B14F-4D97-AF65-F5344CB8AC3E}">
        <p14:creationId xmlns:p14="http://schemas.microsoft.com/office/powerpoint/2010/main" val="3903884109"/>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Berlin Sans FB" pitchFamily="34" charset="0"/>
        <a:ea typeface="+mn-ea"/>
        <a:cs typeface="+mn-cs"/>
      </a:defRPr>
    </a:lvl1pPr>
    <a:lvl2pPr marL="457200" algn="l" rtl="0" fontAlgn="base">
      <a:spcBef>
        <a:spcPct val="30000"/>
      </a:spcBef>
      <a:spcAft>
        <a:spcPct val="0"/>
      </a:spcAft>
      <a:defRPr sz="1200" kern="1200">
        <a:solidFill>
          <a:schemeClr val="tx1"/>
        </a:solidFill>
        <a:latin typeface="Berlin Sans FB" pitchFamily="34" charset="0"/>
        <a:ea typeface="+mn-ea"/>
        <a:cs typeface="+mn-cs"/>
      </a:defRPr>
    </a:lvl2pPr>
    <a:lvl3pPr marL="914400" algn="l" rtl="0" fontAlgn="base">
      <a:spcBef>
        <a:spcPct val="30000"/>
      </a:spcBef>
      <a:spcAft>
        <a:spcPct val="0"/>
      </a:spcAft>
      <a:defRPr sz="1200" kern="1200">
        <a:solidFill>
          <a:schemeClr val="tx1"/>
        </a:solidFill>
        <a:latin typeface="Berlin Sans FB" pitchFamily="34" charset="0"/>
        <a:ea typeface="+mn-ea"/>
        <a:cs typeface="+mn-cs"/>
      </a:defRPr>
    </a:lvl3pPr>
    <a:lvl4pPr marL="1371600" algn="l" rtl="0" fontAlgn="base">
      <a:spcBef>
        <a:spcPct val="30000"/>
      </a:spcBef>
      <a:spcAft>
        <a:spcPct val="0"/>
      </a:spcAft>
      <a:defRPr sz="1200" kern="1200">
        <a:solidFill>
          <a:schemeClr val="tx1"/>
        </a:solidFill>
        <a:latin typeface="Berlin Sans FB" pitchFamily="34" charset="0"/>
        <a:ea typeface="+mn-ea"/>
        <a:cs typeface="+mn-cs"/>
      </a:defRPr>
    </a:lvl4pPr>
    <a:lvl5pPr marL="1828800" algn="l" rtl="0" fontAlgn="base">
      <a:spcBef>
        <a:spcPct val="30000"/>
      </a:spcBef>
      <a:spcAft>
        <a:spcPct val="0"/>
      </a:spcAft>
      <a:defRPr sz="1200" kern="1200">
        <a:solidFill>
          <a:schemeClr val="tx1"/>
        </a:solidFill>
        <a:latin typeface="Berlin Sans FB"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D71CD9E1-6EF1-47DD-8880-EE4321335842}" type="slidenum">
              <a:rPr lang="en-US"/>
              <a:pPr/>
              <a:t>2</a:t>
            </a:fld>
            <a:endParaRPr lang="en-US"/>
          </a:p>
        </p:txBody>
      </p:sp>
      <p:sp>
        <p:nvSpPr>
          <p:cNvPr id="1401858" name="Rectangle 2"/>
          <p:cNvSpPr>
            <a:spLocks noGrp="1" noRot="1" noChangeAspect="1" noChangeArrowheads="1" noTextEdit="1"/>
          </p:cNvSpPr>
          <p:nvPr>
            <p:ph type="sldImg"/>
          </p:nvPr>
        </p:nvSpPr>
        <p:spPr>
          <a:xfrm>
            <a:off x="1141413" y="684213"/>
            <a:ext cx="4576762" cy="3432175"/>
          </a:xfrm>
          <a:ln/>
        </p:spPr>
      </p:sp>
      <p:sp>
        <p:nvSpPr>
          <p:cNvPr id="140185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571340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7E4C2F99-7502-4505-8B87-8A10699180BA}" type="slidenum">
              <a:rPr lang="en-US"/>
              <a:pPr/>
              <a:t>16</a:t>
            </a:fld>
            <a:endParaRPr lang="en-US"/>
          </a:p>
        </p:txBody>
      </p:sp>
      <p:sp>
        <p:nvSpPr>
          <p:cNvPr id="1391618" name="Rectangle 2"/>
          <p:cNvSpPr>
            <a:spLocks noGrp="1" noRot="1" noChangeAspect="1" noChangeArrowheads="1" noTextEdit="1"/>
          </p:cNvSpPr>
          <p:nvPr>
            <p:ph type="sldImg"/>
          </p:nvPr>
        </p:nvSpPr>
        <p:spPr>
          <a:xfrm>
            <a:off x="1141413" y="684213"/>
            <a:ext cx="4576762" cy="3432175"/>
          </a:xfrm>
          <a:ln/>
        </p:spPr>
      </p:sp>
      <p:sp>
        <p:nvSpPr>
          <p:cNvPr id="1391619" name="Rectangle 3"/>
          <p:cNvSpPr>
            <a:spLocks noGrp="1" noChangeArrowheads="1"/>
          </p:cNvSpPr>
          <p:nvPr>
            <p:ph type="body" idx="1"/>
          </p:nvPr>
        </p:nvSpPr>
        <p:spPr>
          <a:xfrm>
            <a:off x="685800" y="4343400"/>
            <a:ext cx="5486400" cy="4116388"/>
          </a:xfrm>
        </p:spPr>
        <p:txBody>
          <a:bodyPr/>
          <a:lstStyle/>
          <a:p>
            <a:r>
              <a:rPr lang="en-US" b="1" dirty="0"/>
              <a:t>OBJECTIVE 31-5</a:t>
            </a:r>
            <a:r>
              <a:rPr lang="en-US" b="1" dirty="0">
                <a:cs typeface="Arial" charset="0"/>
              </a:rPr>
              <a:t>| Identify the factors associated with creativity, and describe the relationship between creativity and intelligence.</a:t>
            </a:r>
          </a:p>
        </p:txBody>
      </p:sp>
    </p:spTree>
    <p:extLst>
      <p:ext uri="{BB962C8B-B14F-4D97-AF65-F5344CB8AC3E}">
        <p14:creationId xmlns:p14="http://schemas.microsoft.com/office/powerpoint/2010/main" val="1351472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0A79D03-6D1A-4E94-AD1C-1778D91DA7B0}" type="slidenum">
              <a:rPr lang="en-US"/>
              <a:pPr/>
              <a:t>17</a:t>
            </a:fld>
            <a:endParaRPr lang="en-US"/>
          </a:p>
        </p:txBody>
      </p:sp>
      <p:sp>
        <p:nvSpPr>
          <p:cNvPr id="1393666" name="Rectangle 2"/>
          <p:cNvSpPr>
            <a:spLocks noGrp="1" noRot="1" noChangeAspect="1" noChangeArrowheads="1" noTextEdit="1"/>
          </p:cNvSpPr>
          <p:nvPr>
            <p:ph type="sldImg"/>
          </p:nvPr>
        </p:nvSpPr>
        <p:spPr>
          <a:xfrm>
            <a:off x="1141413" y="684213"/>
            <a:ext cx="4576762" cy="3432175"/>
          </a:xfrm>
          <a:ln/>
        </p:spPr>
      </p:sp>
      <p:sp>
        <p:nvSpPr>
          <p:cNvPr id="1393667" name="Rectangle 3"/>
          <p:cNvSpPr>
            <a:spLocks noGrp="1" noChangeArrowheads="1"/>
          </p:cNvSpPr>
          <p:nvPr>
            <p:ph type="body" idx="1"/>
          </p:nvPr>
        </p:nvSpPr>
        <p:spPr>
          <a:xfrm>
            <a:off x="685800" y="4343400"/>
            <a:ext cx="5486400" cy="4116388"/>
          </a:xfrm>
        </p:spPr>
        <p:txBody>
          <a:bodyPr/>
          <a:lstStyle/>
          <a:p>
            <a:r>
              <a:rPr lang="en-US" b="1" dirty="0"/>
              <a:t>OBJECTIVE 31-6</a:t>
            </a:r>
            <a:r>
              <a:rPr lang="en-US" b="1" dirty="0">
                <a:cs typeface="Arial" charset="0"/>
              </a:rPr>
              <a:t>| Describe the relationship between intelligence and brain anatomy.</a:t>
            </a:r>
          </a:p>
        </p:txBody>
      </p:sp>
    </p:spTree>
    <p:extLst>
      <p:ext uri="{BB962C8B-B14F-4D97-AF65-F5344CB8AC3E}">
        <p14:creationId xmlns:p14="http://schemas.microsoft.com/office/powerpoint/2010/main" val="3822453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588C231-4FDD-4B3D-8FBA-259D33891817}" type="slidenum">
              <a:rPr lang="en-US"/>
              <a:pPr/>
              <a:t>18</a:t>
            </a:fld>
            <a:endParaRPr lang="en-US"/>
          </a:p>
        </p:txBody>
      </p:sp>
      <p:sp>
        <p:nvSpPr>
          <p:cNvPr id="1395714" name="Rectangle 2"/>
          <p:cNvSpPr>
            <a:spLocks noGrp="1" noRot="1" noChangeAspect="1" noChangeArrowheads="1" noTextEdit="1"/>
          </p:cNvSpPr>
          <p:nvPr>
            <p:ph type="sldImg"/>
          </p:nvPr>
        </p:nvSpPr>
        <p:spPr>
          <a:xfrm>
            <a:off x="1141413" y="684213"/>
            <a:ext cx="4576762" cy="3432175"/>
          </a:xfrm>
          <a:ln/>
        </p:spPr>
      </p:sp>
      <p:sp>
        <p:nvSpPr>
          <p:cNvPr id="1395715" name="Rectangle 3"/>
          <p:cNvSpPr>
            <a:spLocks noGrp="1" noChangeArrowheads="1"/>
          </p:cNvSpPr>
          <p:nvPr>
            <p:ph type="body" idx="1"/>
          </p:nvPr>
        </p:nvSpPr>
        <p:spPr>
          <a:xfrm>
            <a:off x="685800" y="4343400"/>
            <a:ext cx="5486400" cy="4116388"/>
          </a:xfrm>
        </p:spPr>
        <p:txBody>
          <a:bodyPr/>
          <a:lstStyle/>
          <a:p>
            <a:r>
              <a:rPr lang="en-US" b="1" dirty="0"/>
              <a:t>OBJECTIVE 31-7</a:t>
            </a:r>
            <a:r>
              <a:rPr lang="en-US" b="1" dirty="0">
                <a:cs typeface="Arial" charset="0"/>
              </a:rPr>
              <a:t>| Discuss the findings on the correlations between perceptual speed, neural processing speed, and intelligence.</a:t>
            </a:r>
          </a:p>
        </p:txBody>
      </p:sp>
    </p:spTree>
    <p:extLst>
      <p:ext uri="{BB962C8B-B14F-4D97-AF65-F5344CB8AC3E}">
        <p14:creationId xmlns:p14="http://schemas.microsoft.com/office/powerpoint/2010/main" val="3267511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25</a:t>
            </a:r>
          </a:p>
          <a:p>
            <a:pPr marL="228600" indent="-228600">
              <a:buAutoNum type="arabicPeriod"/>
            </a:pPr>
            <a:r>
              <a:rPr lang="en-US" dirty="0"/>
              <a:t>D</a:t>
            </a:r>
          </a:p>
          <a:p>
            <a:pPr marL="228600" indent="-228600">
              <a:buAutoNum type="arabicPeriod"/>
            </a:pPr>
            <a:r>
              <a:rPr lang="en-US" dirty="0"/>
              <a:t>C</a:t>
            </a:r>
          </a:p>
          <a:p>
            <a:pPr marL="228600" indent="-228600">
              <a:buAutoNum type="arabicPeriod"/>
            </a:pPr>
            <a:r>
              <a:rPr lang="en-US" dirty="0"/>
              <a:t>B rails and C motto</a:t>
            </a:r>
          </a:p>
          <a:p>
            <a:pPr marL="228600" indent="-228600">
              <a:buAutoNum type="arabicPeriod"/>
            </a:pPr>
            <a:r>
              <a:rPr lang="en-US" dirty="0"/>
              <a:t>D 5 </a:t>
            </a:r>
          </a:p>
          <a:p>
            <a:pPr marL="228600" indent="-228600">
              <a:buAutoNum type="arabicPeriod"/>
            </a:pPr>
            <a:endParaRPr lang="en-US" dirty="0"/>
          </a:p>
        </p:txBody>
      </p:sp>
      <p:sp>
        <p:nvSpPr>
          <p:cNvPr id="4" name="Footer Placeholder 3"/>
          <p:cNvSpPr>
            <a:spLocks noGrp="1"/>
          </p:cNvSpPr>
          <p:nvPr>
            <p:ph type="ftr" sz="quarter" idx="10"/>
          </p:nvPr>
        </p:nvSpPr>
        <p:spPr/>
        <p:txBody>
          <a:bodyPr/>
          <a:lstStyle/>
          <a:p>
            <a:r>
              <a:rPr lang="en-US"/>
              <a:t>Psychology 7e in Modules</a:t>
            </a:r>
            <a:endParaRPr lang="en-US" dirty="0"/>
          </a:p>
        </p:txBody>
      </p:sp>
      <p:sp>
        <p:nvSpPr>
          <p:cNvPr id="5" name="Slide Number Placeholder 4"/>
          <p:cNvSpPr>
            <a:spLocks noGrp="1"/>
          </p:cNvSpPr>
          <p:nvPr>
            <p:ph type="sldNum" sz="quarter" idx="11"/>
          </p:nvPr>
        </p:nvSpPr>
        <p:spPr/>
        <p:txBody>
          <a:bodyPr/>
          <a:lstStyle/>
          <a:p>
            <a:fld id="{F1FC8F85-06DF-4F70-87A0-CEB6D87384BC}" type="slidenum">
              <a:rPr lang="en-US" smtClean="0"/>
              <a:pPr/>
              <a:t>20</a:t>
            </a:fld>
            <a:endParaRPr lang="en-US" dirty="0"/>
          </a:p>
        </p:txBody>
      </p:sp>
    </p:spTree>
    <p:extLst>
      <p:ext uri="{BB962C8B-B14F-4D97-AF65-F5344CB8AC3E}">
        <p14:creationId xmlns:p14="http://schemas.microsoft.com/office/powerpoint/2010/main" val="1009892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9CC9C72-6A9B-45CC-BE58-24C33703E4BD}" type="slidenum">
              <a:rPr lang="en-US"/>
              <a:pPr/>
              <a:t>21</a:t>
            </a:fld>
            <a:endParaRPr lang="en-US"/>
          </a:p>
        </p:txBody>
      </p:sp>
      <p:sp>
        <p:nvSpPr>
          <p:cNvPr id="1399810" name="Rectangle 2"/>
          <p:cNvSpPr>
            <a:spLocks noGrp="1" noRot="1" noChangeAspect="1" noChangeArrowheads="1" noTextEdit="1"/>
          </p:cNvSpPr>
          <p:nvPr>
            <p:ph type="sldImg"/>
          </p:nvPr>
        </p:nvSpPr>
        <p:spPr>
          <a:xfrm>
            <a:off x="1141413" y="684213"/>
            <a:ext cx="4576762" cy="3432175"/>
          </a:xfrm>
          <a:ln/>
        </p:spPr>
      </p:sp>
      <p:sp>
        <p:nvSpPr>
          <p:cNvPr id="1399811" name="Rectangle 3"/>
          <p:cNvSpPr>
            <a:spLocks noGrp="1" noChangeArrowheads="1"/>
          </p:cNvSpPr>
          <p:nvPr>
            <p:ph type="body" idx="1"/>
          </p:nvPr>
        </p:nvSpPr>
        <p:spPr>
          <a:xfrm>
            <a:off x="685800" y="4343400"/>
            <a:ext cx="5486400" cy="4116388"/>
          </a:xfrm>
        </p:spPr>
        <p:txBody>
          <a:bodyPr/>
          <a:lstStyle/>
          <a:p>
            <a:r>
              <a:rPr lang="en-US" b="1" dirty="0"/>
              <a:t>OBJECTIVE 32-1</a:t>
            </a:r>
            <a:r>
              <a:rPr lang="en-US" b="1" dirty="0">
                <a:cs typeface="Arial" charset="0"/>
              </a:rPr>
              <a:t>| Define </a:t>
            </a:r>
            <a:r>
              <a:rPr lang="en-US" b="1" i="1" dirty="0">
                <a:cs typeface="Arial" charset="0"/>
              </a:rPr>
              <a:t>intelligence tests</a:t>
            </a:r>
            <a:r>
              <a:rPr lang="en-US" b="1" dirty="0">
                <a:cs typeface="Arial" charset="0"/>
              </a:rPr>
              <a:t> and discuss the history of intelligence testing.</a:t>
            </a:r>
          </a:p>
          <a:p>
            <a:endParaRPr lang="en-US" b="1" dirty="0">
              <a:cs typeface="Arial" charset="0"/>
            </a:endParaRPr>
          </a:p>
          <a:p>
            <a:r>
              <a:rPr lang="en-US" b="1" dirty="0">
                <a:cs typeface="Arial" charset="0"/>
              </a:rPr>
              <a:t>These tests were created to help students, but they have also hurt students because identification for special services can lead to prejudice and discrimination.</a:t>
            </a:r>
          </a:p>
          <a:p>
            <a:endParaRPr lang="en-US" b="1" dirty="0">
              <a:cs typeface="Arial" charset="0"/>
            </a:endParaRPr>
          </a:p>
          <a:p>
            <a:r>
              <a:rPr lang="en-US" b="1" dirty="0">
                <a:cs typeface="Arial" charset="0"/>
              </a:rPr>
              <a:t>Is it better to separate students into ability groups or to have mainstreamed classes?  Why?</a:t>
            </a:r>
          </a:p>
          <a:p>
            <a:r>
              <a:rPr lang="en-US" b="1" dirty="0">
                <a:cs typeface="Arial" charset="0"/>
              </a:rPr>
              <a:t>Are intelligence tests the main way students are identified for services in school?</a:t>
            </a:r>
            <a:r>
              <a:rPr lang="en-US" b="1" baseline="0" dirty="0">
                <a:cs typeface="Arial" charset="0"/>
              </a:rPr>
              <a:t>  How else can you identify someone who needs special services?</a:t>
            </a:r>
          </a:p>
          <a:p>
            <a:r>
              <a:rPr lang="en-US" b="1" baseline="0" dirty="0">
                <a:cs typeface="Arial" charset="0"/>
              </a:rPr>
              <a:t>How can intelligence test keep students back?  How can they help students succeed?</a:t>
            </a:r>
            <a:endParaRPr lang="en-US" b="1" dirty="0">
              <a:cs typeface="Arial" charset="0"/>
            </a:endParaRPr>
          </a:p>
        </p:txBody>
      </p:sp>
    </p:spTree>
    <p:extLst>
      <p:ext uri="{BB962C8B-B14F-4D97-AF65-F5344CB8AC3E}">
        <p14:creationId xmlns:p14="http://schemas.microsoft.com/office/powerpoint/2010/main" val="250703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D71CD9E1-6EF1-47DD-8880-EE4321335842}" type="slidenum">
              <a:rPr lang="en-US"/>
              <a:pPr/>
              <a:t>22</a:t>
            </a:fld>
            <a:endParaRPr lang="en-US"/>
          </a:p>
        </p:txBody>
      </p:sp>
      <p:sp>
        <p:nvSpPr>
          <p:cNvPr id="1401858" name="Rectangle 2"/>
          <p:cNvSpPr>
            <a:spLocks noGrp="1" noRot="1" noChangeAspect="1" noChangeArrowheads="1" noTextEdit="1"/>
          </p:cNvSpPr>
          <p:nvPr>
            <p:ph type="sldImg"/>
          </p:nvPr>
        </p:nvSpPr>
        <p:spPr>
          <a:xfrm>
            <a:off x="1141413" y="684213"/>
            <a:ext cx="4576762" cy="3432175"/>
          </a:xfrm>
          <a:ln/>
        </p:spPr>
      </p:sp>
      <p:sp>
        <p:nvSpPr>
          <p:cNvPr id="140185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636695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C87F72B8-3665-40C5-BBD9-3ADAC230857C}" type="slidenum">
              <a:rPr lang="en-US"/>
              <a:pPr/>
              <a:t>23</a:t>
            </a:fld>
            <a:endParaRPr lang="en-US"/>
          </a:p>
        </p:txBody>
      </p:sp>
      <p:sp>
        <p:nvSpPr>
          <p:cNvPr id="1403906" name="Rectangle 2"/>
          <p:cNvSpPr>
            <a:spLocks noGrp="1" noRot="1" noChangeAspect="1" noChangeArrowheads="1" noTextEdit="1"/>
          </p:cNvSpPr>
          <p:nvPr>
            <p:ph type="sldImg"/>
          </p:nvPr>
        </p:nvSpPr>
        <p:spPr>
          <a:xfrm>
            <a:off x="1141413" y="684213"/>
            <a:ext cx="4576762" cy="3432175"/>
          </a:xfrm>
          <a:ln/>
        </p:spPr>
      </p:sp>
      <p:sp>
        <p:nvSpPr>
          <p:cNvPr id="140390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417897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kern="1200" dirty="0">
                <a:solidFill>
                  <a:schemeClr val="tx1"/>
                </a:solidFill>
                <a:effectLst/>
                <a:latin typeface="Berlin Sans FB" pitchFamily="34" charset="0"/>
                <a:ea typeface="+mn-ea"/>
                <a:cs typeface="+mn-cs"/>
              </a:rPr>
              <a:t>At a conference, 12 members shook hands with each other before &amp; after the meeting. How many total number of hand shakes occurred? 132</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i="0" kern="1200" dirty="0">
              <a:solidFill>
                <a:schemeClr val="tx1"/>
              </a:solidFill>
              <a:effectLst/>
              <a:latin typeface="Berlin Sans FB" pitchFamily="34" charset="0"/>
              <a:ea typeface="+mn-ea"/>
              <a:cs typeface="+mn-cs"/>
            </a:endParaRPr>
          </a:p>
          <a:p>
            <a:r>
              <a:rPr lang="en-US" sz="1200" b="0" i="0" kern="1200" dirty="0">
                <a:solidFill>
                  <a:schemeClr val="tx1"/>
                </a:solidFill>
                <a:effectLst/>
                <a:latin typeface="Berlin Sans FB" pitchFamily="34" charset="0"/>
                <a:ea typeface="+mn-ea"/>
                <a:cs typeface="+mn-cs"/>
              </a:rPr>
              <a:t>Explanation: The first person shook hands with 11 remaining people, the second person also shook hands with 11 people, but we count 10, as the hand shake with the first person has already been counted. Then add 9 for the third person, 8 for the fourth one &amp; proceeding in this fashion we get: 11 + 10 + 9 + 8 + 7 + 6 + 5 + 4 + 3 + 2 + 1 = 66. </a:t>
            </a:r>
            <a:br>
              <a:rPr lang="en-US" sz="1200" b="0" i="0" kern="1200" dirty="0">
                <a:solidFill>
                  <a:schemeClr val="tx1"/>
                </a:solidFill>
                <a:effectLst/>
                <a:latin typeface="Berlin Sans FB" pitchFamily="34" charset="0"/>
                <a:ea typeface="+mn-ea"/>
                <a:cs typeface="+mn-cs"/>
              </a:rPr>
            </a:br>
            <a:r>
              <a:rPr lang="en-US" sz="1200" b="0" i="0" kern="1200" dirty="0">
                <a:solidFill>
                  <a:schemeClr val="tx1"/>
                </a:solidFill>
                <a:effectLst/>
                <a:latin typeface="Berlin Sans FB" pitchFamily="34" charset="0"/>
                <a:ea typeface="+mn-ea"/>
                <a:cs typeface="+mn-cs"/>
              </a:rPr>
              <a:t>Hence 66 hand shakes took place before &amp; 66 after the meeting, for a total of 132.</a:t>
            </a:r>
          </a:p>
          <a:p>
            <a:r>
              <a:rPr lang="en-US" sz="1200" b="0" i="0" kern="1200" dirty="0">
                <a:solidFill>
                  <a:schemeClr val="tx1"/>
                </a:solidFill>
                <a:effectLst/>
                <a:latin typeface="Berlin Sans FB" pitchFamily="34"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i="0" kern="1200" dirty="0">
              <a:solidFill>
                <a:schemeClr val="tx1"/>
              </a:solidFill>
              <a:effectLst/>
              <a:latin typeface="Berlin Sans FB" pitchFamily="34" charset="0"/>
              <a:ea typeface="+mn-ea"/>
              <a:cs typeface="+mn-cs"/>
            </a:endParaRPr>
          </a:p>
          <a:p>
            <a:endParaRPr lang="en-US" dirty="0"/>
          </a:p>
        </p:txBody>
      </p:sp>
      <p:sp>
        <p:nvSpPr>
          <p:cNvPr id="4" name="Footer Placeholder 3"/>
          <p:cNvSpPr>
            <a:spLocks noGrp="1"/>
          </p:cNvSpPr>
          <p:nvPr>
            <p:ph type="ftr" sz="quarter" idx="10"/>
          </p:nvPr>
        </p:nvSpPr>
        <p:spPr/>
        <p:txBody>
          <a:bodyPr/>
          <a:lstStyle/>
          <a:p>
            <a:r>
              <a:rPr lang="en-US"/>
              <a:t>Psychology 7e in Modules</a:t>
            </a:r>
            <a:endParaRPr lang="en-US" dirty="0"/>
          </a:p>
        </p:txBody>
      </p:sp>
      <p:sp>
        <p:nvSpPr>
          <p:cNvPr id="5" name="Slide Number Placeholder 4"/>
          <p:cNvSpPr>
            <a:spLocks noGrp="1"/>
          </p:cNvSpPr>
          <p:nvPr>
            <p:ph type="sldNum" sz="quarter" idx="11"/>
          </p:nvPr>
        </p:nvSpPr>
        <p:spPr/>
        <p:txBody>
          <a:bodyPr/>
          <a:lstStyle/>
          <a:p>
            <a:fld id="{F1FC8F85-06DF-4F70-87A0-CEB6D87384BC}" type="slidenum">
              <a:rPr lang="en-US" smtClean="0"/>
              <a:pPr/>
              <a:t>26</a:t>
            </a:fld>
            <a:endParaRPr lang="en-US" dirty="0"/>
          </a:p>
        </p:txBody>
      </p:sp>
    </p:spTree>
    <p:extLst>
      <p:ext uri="{BB962C8B-B14F-4D97-AF65-F5344CB8AC3E}">
        <p14:creationId xmlns:p14="http://schemas.microsoft.com/office/powerpoint/2010/main" val="2356937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F7281B0-28C0-4F71-ACBD-FEFA3E744860}" type="slidenum">
              <a:rPr lang="en-US"/>
              <a:pPr/>
              <a:t>27</a:t>
            </a:fld>
            <a:endParaRPr lang="en-US"/>
          </a:p>
        </p:txBody>
      </p:sp>
      <p:sp>
        <p:nvSpPr>
          <p:cNvPr id="1408002" name="Rectangle 2"/>
          <p:cNvSpPr>
            <a:spLocks noGrp="1" noRot="1" noChangeAspect="1" noChangeArrowheads="1" noTextEdit="1"/>
          </p:cNvSpPr>
          <p:nvPr>
            <p:ph type="sldImg"/>
          </p:nvPr>
        </p:nvSpPr>
        <p:spPr>
          <a:xfrm>
            <a:off x="1141413" y="684213"/>
            <a:ext cx="4576762" cy="3432175"/>
          </a:xfrm>
          <a:ln/>
        </p:spPr>
      </p:sp>
      <p:sp>
        <p:nvSpPr>
          <p:cNvPr id="140800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447302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D7CE9A3C-0D85-40DF-8E5A-A902905D460E}" type="slidenum">
              <a:rPr lang="en-US"/>
              <a:pPr/>
              <a:t>28</a:t>
            </a:fld>
            <a:endParaRPr lang="en-US"/>
          </a:p>
        </p:txBody>
      </p:sp>
      <p:sp>
        <p:nvSpPr>
          <p:cNvPr id="1410050" name="Rectangle 2"/>
          <p:cNvSpPr>
            <a:spLocks noGrp="1" noRot="1" noChangeAspect="1" noChangeArrowheads="1" noTextEdit="1"/>
          </p:cNvSpPr>
          <p:nvPr>
            <p:ph type="sldImg"/>
          </p:nvPr>
        </p:nvSpPr>
        <p:spPr>
          <a:xfrm>
            <a:off x="1141413" y="684213"/>
            <a:ext cx="4576762" cy="3432175"/>
          </a:xfrm>
          <a:ln/>
        </p:spPr>
      </p:sp>
      <p:sp>
        <p:nvSpPr>
          <p:cNvPr id="1410051"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943153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C87F72B8-3665-40C5-BBD9-3ADAC230857C}" type="slidenum">
              <a:rPr lang="en-US"/>
              <a:pPr/>
              <a:t>3</a:t>
            </a:fld>
            <a:endParaRPr lang="en-US"/>
          </a:p>
        </p:txBody>
      </p:sp>
      <p:sp>
        <p:nvSpPr>
          <p:cNvPr id="1403906" name="Rectangle 2"/>
          <p:cNvSpPr>
            <a:spLocks noGrp="1" noRot="1" noChangeAspect="1" noChangeArrowheads="1" noTextEdit="1"/>
          </p:cNvSpPr>
          <p:nvPr>
            <p:ph type="sldImg"/>
          </p:nvPr>
        </p:nvSpPr>
        <p:spPr>
          <a:xfrm>
            <a:off x="1141413" y="684213"/>
            <a:ext cx="4576762" cy="3432175"/>
          </a:xfrm>
          <a:ln/>
        </p:spPr>
      </p:sp>
      <p:sp>
        <p:nvSpPr>
          <p:cNvPr id="140390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271552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768BE9EB-96BB-4CE8-9A0A-8DAB7B9B0667}" type="slidenum">
              <a:rPr lang="en-US"/>
              <a:pPr/>
              <a:t>29</a:t>
            </a:fld>
            <a:endParaRPr lang="en-US"/>
          </a:p>
        </p:txBody>
      </p:sp>
      <p:sp>
        <p:nvSpPr>
          <p:cNvPr id="1412098" name="Rectangle 2"/>
          <p:cNvSpPr>
            <a:spLocks noGrp="1" noRot="1" noChangeAspect="1" noChangeArrowheads="1" noTextEdit="1"/>
          </p:cNvSpPr>
          <p:nvPr>
            <p:ph type="sldImg"/>
          </p:nvPr>
        </p:nvSpPr>
        <p:spPr>
          <a:xfrm>
            <a:off x="1141413" y="684213"/>
            <a:ext cx="4576762" cy="3432175"/>
          </a:xfrm>
          <a:ln/>
        </p:spPr>
      </p:sp>
      <p:sp>
        <p:nvSpPr>
          <p:cNvPr id="141209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883539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5903B2CB-1DB6-443E-8734-3AC3277FD1A9}" type="slidenum">
              <a:rPr lang="en-US"/>
              <a:pPr/>
              <a:t>30</a:t>
            </a:fld>
            <a:endParaRPr lang="en-US"/>
          </a:p>
        </p:txBody>
      </p:sp>
      <p:sp>
        <p:nvSpPr>
          <p:cNvPr id="1414146" name="Rectangle 2"/>
          <p:cNvSpPr>
            <a:spLocks noGrp="1" noRot="1" noChangeAspect="1" noChangeArrowheads="1" noTextEdit="1"/>
          </p:cNvSpPr>
          <p:nvPr>
            <p:ph type="sldImg"/>
          </p:nvPr>
        </p:nvSpPr>
        <p:spPr>
          <a:xfrm>
            <a:off x="1141413" y="684213"/>
            <a:ext cx="4576762" cy="3432175"/>
          </a:xfrm>
          <a:ln/>
        </p:spPr>
      </p:sp>
      <p:sp>
        <p:nvSpPr>
          <p:cNvPr id="1414147" name="Rectangle 3"/>
          <p:cNvSpPr>
            <a:spLocks noGrp="1" noChangeArrowheads="1"/>
          </p:cNvSpPr>
          <p:nvPr>
            <p:ph type="body" idx="1"/>
          </p:nvPr>
        </p:nvSpPr>
        <p:spPr>
          <a:xfrm>
            <a:off x="685800" y="4343400"/>
            <a:ext cx="5486400" cy="4116388"/>
          </a:xfrm>
        </p:spPr>
        <p:txBody>
          <a:bodyPr/>
          <a:lstStyle/>
          <a:p>
            <a:r>
              <a:rPr lang="en-US" b="1" dirty="0"/>
              <a:t>OBJECTIVE 32-3</a:t>
            </a:r>
            <a:r>
              <a:rPr lang="en-US" b="1" dirty="0">
                <a:cs typeface="Arial" charset="0"/>
              </a:rPr>
              <a:t>| Discuss the importance of standardizing psychological tests, and describe the distribution of scores in a normal curve.</a:t>
            </a:r>
          </a:p>
        </p:txBody>
      </p:sp>
    </p:spTree>
    <p:extLst>
      <p:ext uri="{BB962C8B-B14F-4D97-AF65-F5344CB8AC3E}">
        <p14:creationId xmlns:p14="http://schemas.microsoft.com/office/powerpoint/2010/main" val="376576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98C0EDD-E067-4800-818D-EBE35292D613}" type="slidenum">
              <a:rPr lang="en-US"/>
              <a:pPr/>
              <a:t>32</a:t>
            </a:fld>
            <a:endParaRPr lang="en-US"/>
          </a:p>
        </p:txBody>
      </p:sp>
      <p:sp>
        <p:nvSpPr>
          <p:cNvPr id="1418242" name="Rectangle 2"/>
          <p:cNvSpPr>
            <a:spLocks noGrp="1" noRot="1" noChangeAspect="1" noChangeArrowheads="1" noTextEdit="1"/>
          </p:cNvSpPr>
          <p:nvPr>
            <p:ph type="sldImg"/>
          </p:nvPr>
        </p:nvSpPr>
        <p:spPr>
          <a:xfrm>
            <a:off x="1141413" y="684213"/>
            <a:ext cx="4576762" cy="3432175"/>
          </a:xfrm>
          <a:ln/>
        </p:spPr>
      </p:sp>
      <p:sp>
        <p:nvSpPr>
          <p:cNvPr id="141824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718295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5669BFC-14AA-49AA-B56E-79CB6536C584}" type="slidenum">
              <a:rPr lang="en-US"/>
              <a:pPr/>
              <a:t>33</a:t>
            </a:fld>
            <a:endParaRPr lang="en-US"/>
          </a:p>
        </p:txBody>
      </p:sp>
      <p:sp>
        <p:nvSpPr>
          <p:cNvPr id="1420290" name="Rectangle 2"/>
          <p:cNvSpPr>
            <a:spLocks noGrp="1" noRot="1" noChangeAspect="1" noChangeArrowheads="1" noTextEdit="1"/>
          </p:cNvSpPr>
          <p:nvPr>
            <p:ph type="sldImg"/>
          </p:nvPr>
        </p:nvSpPr>
        <p:spPr>
          <a:xfrm>
            <a:off x="1141413" y="684213"/>
            <a:ext cx="4576762" cy="3432175"/>
          </a:xfrm>
          <a:ln/>
        </p:spPr>
      </p:sp>
      <p:sp>
        <p:nvSpPr>
          <p:cNvPr id="1420291" name="Rectangle 3"/>
          <p:cNvSpPr>
            <a:spLocks noGrp="1" noChangeArrowheads="1"/>
          </p:cNvSpPr>
          <p:nvPr>
            <p:ph type="body" idx="1"/>
          </p:nvPr>
        </p:nvSpPr>
        <p:spPr>
          <a:xfrm>
            <a:off x="685800" y="4343400"/>
            <a:ext cx="5486400" cy="4116388"/>
          </a:xfrm>
        </p:spPr>
        <p:txBody>
          <a:bodyPr/>
          <a:lstStyle/>
          <a:p>
            <a:r>
              <a:rPr lang="en-US" b="1" dirty="0"/>
              <a:t>OBJECTIVE 32-4</a:t>
            </a:r>
            <a:r>
              <a:rPr lang="en-US" b="1" dirty="0">
                <a:cs typeface="Arial" charset="0"/>
              </a:rPr>
              <a:t>| Explain what it means to say that a test is </a:t>
            </a:r>
            <a:r>
              <a:rPr lang="en-US" b="1" i="1" dirty="0">
                <a:cs typeface="Arial" charset="0"/>
              </a:rPr>
              <a:t>reliable</a:t>
            </a:r>
            <a:r>
              <a:rPr lang="en-US" b="1" dirty="0">
                <a:cs typeface="Arial" charset="0"/>
              </a:rPr>
              <a:t>.</a:t>
            </a:r>
          </a:p>
        </p:txBody>
      </p:sp>
    </p:spTree>
    <p:extLst>
      <p:ext uri="{BB962C8B-B14F-4D97-AF65-F5344CB8AC3E}">
        <p14:creationId xmlns:p14="http://schemas.microsoft.com/office/powerpoint/2010/main" val="2553207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C84F0D8-A40B-4B0D-ACF0-BED35B7488F2}" type="slidenum">
              <a:rPr lang="en-US"/>
              <a:pPr/>
              <a:t>34</a:t>
            </a:fld>
            <a:endParaRPr lang="en-US"/>
          </a:p>
        </p:txBody>
      </p:sp>
      <p:sp>
        <p:nvSpPr>
          <p:cNvPr id="1422338" name="Rectangle 2"/>
          <p:cNvSpPr>
            <a:spLocks noGrp="1" noRot="1" noChangeAspect="1" noChangeArrowheads="1" noTextEdit="1"/>
          </p:cNvSpPr>
          <p:nvPr>
            <p:ph type="sldImg"/>
          </p:nvPr>
        </p:nvSpPr>
        <p:spPr>
          <a:xfrm>
            <a:off x="1141413" y="684213"/>
            <a:ext cx="4576762" cy="3432175"/>
          </a:xfrm>
          <a:ln/>
        </p:spPr>
      </p:sp>
      <p:sp>
        <p:nvSpPr>
          <p:cNvPr id="1422339" name="Rectangle 3"/>
          <p:cNvSpPr>
            <a:spLocks noGrp="1" noChangeArrowheads="1"/>
          </p:cNvSpPr>
          <p:nvPr>
            <p:ph type="body" idx="1"/>
          </p:nvPr>
        </p:nvSpPr>
        <p:spPr>
          <a:xfrm>
            <a:off x="685800" y="4343400"/>
            <a:ext cx="5486400" cy="4116388"/>
          </a:xfrm>
        </p:spPr>
        <p:txBody>
          <a:bodyPr/>
          <a:lstStyle/>
          <a:p>
            <a:r>
              <a:rPr lang="en-US" b="1" dirty="0"/>
              <a:t>OBJECTIVE 32-5</a:t>
            </a:r>
            <a:r>
              <a:rPr lang="en-US" b="1" dirty="0">
                <a:cs typeface="Arial" charset="0"/>
              </a:rPr>
              <a:t>| Explain what it means to say that a test is </a:t>
            </a:r>
            <a:r>
              <a:rPr lang="en-US" b="1" i="1" dirty="0">
                <a:cs typeface="Arial" charset="0"/>
              </a:rPr>
              <a:t>valid</a:t>
            </a:r>
            <a:r>
              <a:rPr lang="en-US" b="1" dirty="0">
                <a:cs typeface="Arial" charset="0"/>
              </a:rPr>
              <a:t>, and describe two types of validity.</a:t>
            </a:r>
          </a:p>
        </p:txBody>
      </p:sp>
    </p:spTree>
    <p:extLst>
      <p:ext uri="{BB962C8B-B14F-4D97-AF65-F5344CB8AC3E}">
        <p14:creationId xmlns:p14="http://schemas.microsoft.com/office/powerpoint/2010/main" val="2815981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74F900A-5F28-4443-9DDD-4E90D4D42B1A}" type="slidenum">
              <a:rPr lang="en-US"/>
              <a:pPr/>
              <a:t>35</a:t>
            </a:fld>
            <a:endParaRPr lang="en-US"/>
          </a:p>
        </p:txBody>
      </p:sp>
      <p:sp>
        <p:nvSpPr>
          <p:cNvPr id="1405954" name="Rectangle 2"/>
          <p:cNvSpPr>
            <a:spLocks noGrp="1" noRot="1" noChangeAspect="1" noChangeArrowheads="1" noTextEdit="1"/>
          </p:cNvSpPr>
          <p:nvPr>
            <p:ph type="sldImg"/>
          </p:nvPr>
        </p:nvSpPr>
        <p:spPr>
          <a:xfrm>
            <a:off x="1141413" y="684213"/>
            <a:ext cx="4576762" cy="3432175"/>
          </a:xfrm>
          <a:ln/>
        </p:spPr>
      </p:sp>
      <p:sp>
        <p:nvSpPr>
          <p:cNvPr id="1405955" name="Rectangle 3"/>
          <p:cNvSpPr>
            <a:spLocks noGrp="1" noChangeArrowheads="1"/>
          </p:cNvSpPr>
          <p:nvPr>
            <p:ph type="body" idx="1"/>
          </p:nvPr>
        </p:nvSpPr>
        <p:spPr>
          <a:xfrm>
            <a:off x="685800" y="4343400"/>
            <a:ext cx="5486400" cy="4116388"/>
          </a:xfrm>
        </p:spPr>
        <p:txBody>
          <a:bodyPr/>
          <a:lstStyle/>
          <a:p>
            <a:r>
              <a:rPr lang="en-US" b="1" dirty="0"/>
              <a:t>OBJECTIVE 32-2</a:t>
            </a:r>
            <a:r>
              <a:rPr lang="en-US" b="1" dirty="0">
                <a:cs typeface="Arial" charset="0"/>
              </a:rPr>
              <a:t>| Distinguish between aptitude and achievement tests, and describe the modern test of mental abilities, such as the WAIS.</a:t>
            </a:r>
          </a:p>
        </p:txBody>
      </p:sp>
    </p:spTree>
    <p:extLst>
      <p:ext uri="{BB962C8B-B14F-4D97-AF65-F5344CB8AC3E}">
        <p14:creationId xmlns:p14="http://schemas.microsoft.com/office/powerpoint/2010/main" val="2466894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success, it’s easy to think that people blessed with brains are inevitably going to leave the rest of us in the dust. But new research challenges that notion.</a:t>
            </a:r>
          </a:p>
          <a:p>
            <a:endParaRPr lang="en-US" dirty="0"/>
          </a:p>
        </p:txBody>
      </p:sp>
      <p:sp>
        <p:nvSpPr>
          <p:cNvPr id="4" name="Footer Placeholder 3"/>
          <p:cNvSpPr>
            <a:spLocks noGrp="1"/>
          </p:cNvSpPr>
          <p:nvPr>
            <p:ph type="ftr" sz="quarter" idx="10"/>
          </p:nvPr>
        </p:nvSpPr>
        <p:spPr/>
        <p:txBody>
          <a:bodyPr/>
          <a:lstStyle/>
          <a:p>
            <a:r>
              <a:rPr lang="en-US"/>
              <a:t>Psychology 7e in Modules</a:t>
            </a:r>
            <a:endParaRPr lang="en-US" dirty="0"/>
          </a:p>
        </p:txBody>
      </p:sp>
      <p:sp>
        <p:nvSpPr>
          <p:cNvPr id="5" name="Slide Number Placeholder 4"/>
          <p:cNvSpPr>
            <a:spLocks noGrp="1"/>
          </p:cNvSpPr>
          <p:nvPr>
            <p:ph type="sldNum" sz="quarter" idx="11"/>
          </p:nvPr>
        </p:nvSpPr>
        <p:spPr/>
        <p:txBody>
          <a:bodyPr/>
          <a:lstStyle/>
          <a:p>
            <a:fld id="{F1FC8F85-06DF-4F70-87A0-CEB6D87384BC}" type="slidenum">
              <a:rPr lang="en-US" smtClean="0"/>
              <a:pPr/>
              <a:t>37</a:t>
            </a:fld>
            <a:endParaRPr lang="en-US" dirty="0"/>
          </a:p>
        </p:txBody>
      </p:sp>
    </p:spTree>
    <p:extLst>
      <p:ext uri="{BB962C8B-B14F-4D97-AF65-F5344CB8AC3E}">
        <p14:creationId xmlns:p14="http://schemas.microsoft.com/office/powerpoint/2010/main" val="394048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5E86384-56D3-4E6C-B3B8-C72693208CB1}" type="slidenum">
              <a:rPr lang="en-US"/>
              <a:pPr/>
              <a:t>38</a:t>
            </a:fld>
            <a:endParaRPr lang="en-US"/>
          </a:p>
        </p:txBody>
      </p:sp>
      <p:sp>
        <p:nvSpPr>
          <p:cNvPr id="1424386" name="Rectangle 2"/>
          <p:cNvSpPr>
            <a:spLocks noGrp="1" noRot="1" noChangeAspect="1" noChangeArrowheads="1" noTextEdit="1"/>
          </p:cNvSpPr>
          <p:nvPr>
            <p:ph type="sldImg"/>
          </p:nvPr>
        </p:nvSpPr>
        <p:spPr>
          <a:xfrm>
            <a:off x="1141413" y="684213"/>
            <a:ext cx="4576762" cy="3432175"/>
          </a:xfrm>
          <a:ln/>
        </p:spPr>
      </p:sp>
      <p:sp>
        <p:nvSpPr>
          <p:cNvPr id="142438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577860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1EDC32B-BFCC-43CB-919B-8BEF747ACBEC}" type="slidenum">
              <a:rPr lang="en-US"/>
              <a:pPr/>
              <a:t>40</a:t>
            </a:fld>
            <a:endParaRPr lang="en-US"/>
          </a:p>
        </p:txBody>
      </p:sp>
      <p:sp>
        <p:nvSpPr>
          <p:cNvPr id="1428482" name="Rectangle 2"/>
          <p:cNvSpPr>
            <a:spLocks noGrp="1" noRot="1" noChangeAspect="1" noChangeArrowheads="1" noTextEdit="1"/>
          </p:cNvSpPr>
          <p:nvPr>
            <p:ph type="sldImg"/>
          </p:nvPr>
        </p:nvSpPr>
        <p:spPr>
          <a:xfrm>
            <a:off x="1141413" y="684213"/>
            <a:ext cx="4576762" cy="3432175"/>
          </a:xfrm>
          <a:ln/>
        </p:spPr>
      </p:sp>
      <p:sp>
        <p:nvSpPr>
          <p:cNvPr id="1428483" name="Rectangle 3"/>
          <p:cNvSpPr>
            <a:spLocks noGrp="1" noChangeArrowheads="1"/>
          </p:cNvSpPr>
          <p:nvPr>
            <p:ph type="body" idx="1"/>
          </p:nvPr>
        </p:nvSpPr>
        <p:spPr>
          <a:xfrm>
            <a:off x="685800" y="4343400"/>
            <a:ext cx="5486400" cy="4116388"/>
          </a:xfrm>
        </p:spPr>
        <p:txBody>
          <a:bodyPr/>
          <a:lstStyle/>
          <a:p>
            <a:r>
              <a:rPr lang="en-US" b="1" dirty="0"/>
              <a:t>OBJECTIVE 36-7</a:t>
            </a:r>
            <a:r>
              <a:rPr lang="en-US" b="1" dirty="0">
                <a:cs typeface="Arial" charset="0"/>
              </a:rPr>
              <a:t>| Discuss the two extremes of the normal distribution of intelligence.</a:t>
            </a:r>
          </a:p>
        </p:txBody>
      </p:sp>
    </p:spTree>
    <p:extLst>
      <p:ext uri="{BB962C8B-B14F-4D97-AF65-F5344CB8AC3E}">
        <p14:creationId xmlns:p14="http://schemas.microsoft.com/office/powerpoint/2010/main" val="3078896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3D7993F-96AF-44EA-B6B5-AEBCEE926E60}" type="slidenum">
              <a:rPr lang="en-US"/>
              <a:pPr/>
              <a:t>41</a:t>
            </a:fld>
            <a:endParaRPr lang="en-US"/>
          </a:p>
        </p:txBody>
      </p:sp>
      <p:sp>
        <p:nvSpPr>
          <p:cNvPr id="1430530" name="Rectangle 2"/>
          <p:cNvSpPr>
            <a:spLocks noGrp="1" noRot="1" noChangeAspect="1" noChangeArrowheads="1" noTextEdit="1"/>
          </p:cNvSpPr>
          <p:nvPr>
            <p:ph type="sldImg"/>
          </p:nvPr>
        </p:nvSpPr>
        <p:spPr>
          <a:xfrm>
            <a:off x="1141413" y="684213"/>
            <a:ext cx="4576762" cy="3432175"/>
          </a:xfrm>
          <a:ln/>
        </p:spPr>
      </p:sp>
      <p:sp>
        <p:nvSpPr>
          <p:cNvPr id="1430531" name="Rectangle 3"/>
          <p:cNvSpPr>
            <a:spLocks noGrp="1" noChangeArrowheads="1"/>
          </p:cNvSpPr>
          <p:nvPr>
            <p:ph type="body" idx="1"/>
          </p:nvPr>
        </p:nvSpPr>
        <p:spPr>
          <a:xfrm>
            <a:off x="685800" y="4343400"/>
            <a:ext cx="5486400" cy="4116388"/>
          </a:xfrm>
        </p:spPr>
        <p:txBody>
          <a:bodyPr/>
          <a:lstStyle/>
          <a:p>
            <a:r>
              <a:rPr lang="en-US" b="1" dirty="0">
                <a:cs typeface="Arial" charset="0"/>
              </a:rPr>
              <a:t>Mild intellectual disability</a:t>
            </a:r>
          </a:p>
          <a:p>
            <a:r>
              <a:rPr lang="en-US" b="1" dirty="0">
                <a:cs typeface="Arial" charset="0"/>
              </a:rPr>
              <a:t>IQ 50 to 70</a:t>
            </a:r>
          </a:p>
          <a:p>
            <a:r>
              <a:rPr lang="en-US" b="1" dirty="0">
                <a:cs typeface="Arial" charset="0"/>
              </a:rPr>
              <a:t>Slower than typical in all developmental areas</a:t>
            </a:r>
          </a:p>
          <a:p>
            <a:r>
              <a:rPr lang="en-US" b="1" dirty="0">
                <a:cs typeface="Arial" charset="0"/>
              </a:rPr>
              <a:t>No unusual physical characteristics</a:t>
            </a:r>
          </a:p>
          <a:p>
            <a:r>
              <a:rPr lang="en-US" b="1" dirty="0">
                <a:cs typeface="Arial" charset="0"/>
              </a:rPr>
              <a:t>Able to learn practical life skills</a:t>
            </a:r>
          </a:p>
          <a:p>
            <a:r>
              <a:rPr lang="en-US" b="1" dirty="0">
                <a:cs typeface="Arial" charset="0"/>
              </a:rPr>
              <a:t>Attains reading and math skills up to grade levels 3 to 6</a:t>
            </a:r>
          </a:p>
          <a:p>
            <a:r>
              <a:rPr lang="en-US" b="1" dirty="0">
                <a:cs typeface="Arial" charset="0"/>
              </a:rPr>
              <a:t>Able to blend in socially</a:t>
            </a:r>
          </a:p>
          <a:p>
            <a:r>
              <a:rPr lang="en-US" b="1" dirty="0">
                <a:cs typeface="Arial" charset="0"/>
              </a:rPr>
              <a:t>Functions in daily life</a:t>
            </a:r>
          </a:p>
          <a:p>
            <a:r>
              <a:rPr lang="en-US" b="1" dirty="0">
                <a:cs typeface="Arial" charset="0"/>
              </a:rPr>
              <a:t>About 85 percent of people with intellectual disabilities fall into the mild category and many even achieve academic success. A person who can read, but has difficulty comprehending what he or she reads represents one example of someone with mild intellectual disability.</a:t>
            </a:r>
          </a:p>
          <a:p>
            <a:endParaRPr lang="en-US" b="1" dirty="0">
              <a:cs typeface="Arial" charset="0"/>
            </a:endParaRPr>
          </a:p>
          <a:p>
            <a:r>
              <a:rPr lang="en-US" b="1" dirty="0">
                <a:cs typeface="Arial" charset="0"/>
              </a:rPr>
              <a:t>Moderate intellectual disability</a:t>
            </a:r>
          </a:p>
          <a:p>
            <a:r>
              <a:rPr lang="en-US" b="1" dirty="0">
                <a:cs typeface="Arial" charset="0"/>
              </a:rPr>
              <a:t>IQ 35 to 49</a:t>
            </a:r>
          </a:p>
          <a:p>
            <a:r>
              <a:rPr lang="en-US" b="1" dirty="0">
                <a:cs typeface="Arial" charset="0"/>
              </a:rPr>
              <a:t>Noticeable developmental delays (i.e. speech, motor skills)</a:t>
            </a:r>
          </a:p>
          <a:p>
            <a:r>
              <a:rPr lang="en-US" b="1" dirty="0">
                <a:cs typeface="Arial" charset="0"/>
              </a:rPr>
              <a:t>May have physical signs of impairment (i.e. thick tongue)</a:t>
            </a:r>
          </a:p>
          <a:p>
            <a:r>
              <a:rPr lang="en-US" b="1" dirty="0">
                <a:cs typeface="Arial" charset="0"/>
              </a:rPr>
              <a:t>Can communicate in basic, simple ways</a:t>
            </a:r>
          </a:p>
          <a:p>
            <a:r>
              <a:rPr lang="en-US" b="1" dirty="0">
                <a:cs typeface="Arial" charset="0"/>
              </a:rPr>
              <a:t>Able to learn basic health and safety skills</a:t>
            </a:r>
          </a:p>
          <a:p>
            <a:r>
              <a:rPr lang="en-US" b="1" dirty="0">
                <a:cs typeface="Arial" charset="0"/>
              </a:rPr>
              <a:t>Can complete self-care activities</a:t>
            </a:r>
          </a:p>
          <a:p>
            <a:r>
              <a:rPr lang="en-US" b="1" dirty="0">
                <a:cs typeface="Arial" charset="0"/>
              </a:rPr>
              <a:t>Can travel alone to nearby, familiar places</a:t>
            </a:r>
          </a:p>
          <a:p>
            <a:r>
              <a:rPr lang="en-US" b="1" dirty="0">
                <a:cs typeface="Arial" charset="0"/>
              </a:rPr>
              <a:t>People with moderate intellectual disability have fair communication skills, but cannot typically communicate on complex levels. They may have difficulty in social situations and problems with social cues and judgment. These people can care for themselves, but might need more instruction and support than the typical person. Many can live in independent situations, but some still need the support of a group home. About 10 percent of those with intellectual disabilities fall into the moderate category.</a:t>
            </a:r>
          </a:p>
          <a:p>
            <a:endParaRPr lang="en-US" b="1" dirty="0">
              <a:cs typeface="Arial" charset="0"/>
            </a:endParaRPr>
          </a:p>
          <a:p>
            <a:r>
              <a:rPr lang="en-US" b="1" dirty="0">
                <a:cs typeface="Arial" charset="0"/>
              </a:rPr>
              <a:t>Severe intellectual disability</a:t>
            </a:r>
          </a:p>
          <a:p>
            <a:r>
              <a:rPr lang="en-US" b="1" dirty="0">
                <a:cs typeface="Arial" charset="0"/>
              </a:rPr>
              <a:t>IQ 20 to 34</a:t>
            </a:r>
          </a:p>
          <a:p>
            <a:r>
              <a:rPr lang="en-US" b="1" dirty="0">
                <a:cs typeface="Arial" charset="0"/>
              </a:rPr>
              <a:t>Considerable delays in development</a:t>
            </a:r>
          </a:p>
          <a:p>
            <a:r>
              <a:rPr lang="en-US" b="1" dirty="0">
                <a:cs typeface="Arial" charset="0"/>
              </a:rPr>
              <a:t>Understands speech, but little ability to communicate</a:t>
            </a:r>
          </a:p>
          <a:p>
            <a:r>
              <a:rPr lang="en-US" b="1" dirty="0">
                <a:cs typeface="Arial" charset="0"/>
              </a:rPr>
              <a:t>Able to learn daily routines</a:t>
            </a:r>
          </a:p>
          <a:p>
            <a:r>
              <a:rPr lang="en-US" b="1" dirty="0">
                <a:cs typeface="Arial" charset="0"/>
              </a:rPr>
              <a:t>May learn very simple self-care</a:t>
            </a:r>
          </a:p>
          <a:p>
            <a:r>
              <a:rPr lang="en-US" b="1" dirty="0">
                <a:cs typeface="Arial" charset="0"/>
              </a:rPr>
              <a:t>Needs direct supervision in social situations</a:t>
            </a:r>
          </a:p>
          <a:p>
            <a:r>
              <a:rPr lang="en-US" b="1" dirty="0">
                <a:cs typeface="Arial" charset="0"/>
              </a:rPr>
              <a:t>Only about 3 or 4 percent of those diagnosed with intellectual disability fall into the severe category. These people can only communicate on the most basic levels. They cannot perform all self-care activities independently and need daily supervision and support. Most people in this category cannot successfully live an independent life and will need to live in a group home setting.</a:t>
            </a:r>
          </a:p>
          <a:p>
            <a:endParaRPr lang="en-US" b="1" dirty="0">
              <a:cs typeface="Arial" charset="0"/>
            </a:endParaRPr>
          </a:p>
          <a:p>
            <a:r>
              <a:rPr lang="en-US" b="1" dirty="0">
                <a:cs typeface="Arial" charset="0"/>
              </a:rPr>
              <a:t>Profound intellectual disability</a:t>
            </a:r>
          </a:p>
          <a:p>
            <a:r>
              <a:rPr lang="en-US" b="1" dirty="0">
                <a:cs typeface="Arial" charset="0"/>
              </a:rPr>
              <a:t>IQ less than 20</a:t>
            </a:r>
          </a:p>
          <a:p>
            <a:r>
              <a:rPr lang="en-US" b="1" dirty="0">
                <a:cs typeface="Arial" charset="0"/>
              </a:rPr>
              <a:t>Significant developmental delays in all areas</a:t>
            </a:r>
          </a:p>
          <a:p>
            <a:r>
              <a:rPr lang="en-US" b="1" dirty="0">
                <a:cs typeface="Arial" charset="0"/>
              </a:rPr>
              <a:t>Obvious physical and congenital abnormalities</a:t>
            </a:r>
          </a:p>
          <a:p>
            <a:r>
              <a:rPr lang="en-US" b="1" dirty="0">
                <a:cs typeface="Arial" charset="0"/>
              </a:rPr>
              <a:t>Requires close supervision</a:t>
            </a:r>
          </a:p>
          <a:p>
            <a:r>
              <a:rPr lang="en-US" b="1" dirty="0">
                <a:cs typeface="Arial" charset="0"/>
              </a:rPr>
              <a:t>Requires attendant to help in self-care activities</a:t>
            </a:r>
          </a:p>
          <a:p>
            <a:r>
              <a:rPr lang="en-US" b="1" dirty="0">
                <a:cs typeface="Arial" charset="0"/>
              </a:rPr>
              <a:t>May respond to physical and social activities</a:t>
            </a:r>
          </a:p>
          <a:p>
            <a:r>
              <a:rPr lang="en-US" b="1" dirty="0">
                <a:cs typeface="Arial" charset="0"/>
              </a:rPr>
              <a:t>Not capable of independent living</a:t>
            </a:r>
          </a:p>
          <a:p>
            <a:r>
              <a:rPr lang="en-US" b="1" dirty="0">
                <a:cs typeface="Arial" charset="0"/>
              </a:rPr>
              <a:t>People with profound intellectual disability require round-the-clock support and care. They depend on others for all aspects of day-to-day life and have extremely limited communication ability. Frequently, people in this category have other physical limitations as well. About 1 to 2 percent of people with intellectual disabilities fall into this category.</a:t>
            </a:r>
          </a:p>
          <a:p>
            <a:endParaRPr lang="en-US" b="1" dirty="0">
              <a:cs typeface="Arial" charset="0"/>
            </a:endParaRPr>
          </a:p>
          <a:p>
            <a:r>
              <a:rPr lang="en-US" b="1" dirty="0">
                <a:cs typeface="Arial" charset="0"/>
              </a:rPr>
              <a:t>According to the new DSM-V, though, someone with severe social impairment (so severe they would fall into the moderate category, for example) may be placed in the mild category because they have an IQ of 80 or 85. So the changes in the DSM-V require mental health professionals to assess the level of impairment by weighing the IQ score against the person's ability to perform day-to-day life skills and activities.</a:t>
            </a:r>
          </a:p>
        </p:txBody>
      </p:sp>
    </p:spTree>
    <p:extLst>
      <p:ext uri="{BB962C8B-B14F-4D97-AF65-F5344CB8AC3E}">
        <p14:creationId xmlns:p14="http://schemas.microsoft.com/office/powerpoint/2010/main" val="112539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848050BA-9F74-482C-9C79-3EC967695EED}" type="slidenum">
              <a:rPr lang="en-US"/>
              <a:pPr/>
              <a:t>6</a:t>
            </a:fld>
            <a:endParaRPr lang="en-US"/>
          </a:p>
        </p:txBody>
      </p:sp>
      <p:sp>
        <p:nvSpPr>
          <p:cNvPr id="1360898" name="Rectangle 2"/>
          <p:cNvSpPr>
            <a:spLocks noGrp="1" noRot="1" noChangeAspect="1" noChangeArrowheads="1" noTextEdit="1"/>
          </p:cNvSpPr>
          <p:nvPr>
            <p:ph type="sldImg"/>
          </p:nvPr>
        </p:nvSpPr>
        <p:spPr>
          <a:xfrm>
            <a:off x="1141413" y="684213"/>
            <a:ext cx="4576762" cy="3432175"/>
          </a:xfrm>
          <a:ln/>
        </p:spPr>
      </p:sp>
      <p:sp>
        <p:nvSpPr>
          <p:cNvPr id="1360899" name="Rectangle 3"/>
          <p:cNvSpPr>
            <a:spLocks noGrp="1" noChangeArrowheads="1"/>
          </p:cNvSpPr>
          <p:nvPr>
            <p:ph type="body" idx="1"/>
          </p:nvPr>
        </p:nvSpPr>
        <p:spPr>
          <a:xfrm>
            <a:off x="685800" y="4343400"/>
            <a:ext cx="5486400" cy="4116388"/>
          </a:xfrm>
        </p:spPr>
        <p:txBody>
          <a:bodyPr/>
          <a:lstStyle/>
          <a:p>
            <a:r>
              <a:rPr lang="en-US" b="1" dirty="0"/>
              <a:t>OBJECTIVE 31-1</a:t>
            </a:r>
            <a:r>
              <a:rPr lang="en-US" b="1" dirty="0">
                <a:cs typeface="Arial" charset="0"/>
              </a:rPr>
              <a:t>| Discuss the difficulty of defining </a:t>
            </a:r>
            <a:r>
              <a:rPr lang="en-US" b="1" i="1" dirty="0">
                <a:cs typeface="Arial" charset="0"/>
              </a:rPr>
              <a:t>intelligence</a:t>
            </a:r>
            <a:r>
              <a:rPr lang="en-US" b="1" dirty="0">
                <a:cs typeface="Arial" charset="0"/>
              </a:rPr>
              <a:t>, and explain what it means to “reify intelligence.”.</a:t>
            </a:r>
          </a:p>
          <a:p>
            <a:r>
              <a:rPr lang="en-US" b="1" dirty="0">
                <a:cs typeface="Arial" charset="0"/>
              </a:rPr>
              <a:t>Despite general agreement among psychologists about the nature of intelligence, there are two controversies that remain:</a:t>
            </a:r>
          </a:p>
          <a:p>
            <a:endParaRPr lang="en-US" b="1" dirty="0">
              <a:cs typeface="Arial" charset="0"/>
            </a:endParaRPr>
          </a:p>
          <a:p>
            <a:r>
              <a:rPr lang="en-US" b="1" dirty="0">
                <a:cs typeface="Arial" charset="0"/>
              </a:rPr>
              <a:t>Is intelligence a single overall ability or several specific abilities?</a:t>
            </a:r>
          </a:p>
          <a:p>
            <a:r>
              <a:rPr lang="en-US" b="1" dirty="0">
                <a:cs typeface="Arial" charset="0"/>
              </a:rPr>
              <a:t>With modern neuroscience techniques can we locate and measure intelligence within the brain?</a:t>
            </a:r>
          </a:p>
          <a:p>
            <a:endParaRPr lang="en-US" b="1" dirty="0">
              <a:cs typeface="Arial" charset="0"/>
            </a:endParaRPr>
          </a:p>
          <a:p>
            <a:r>
              <a:rPr lang="en-US" b="1" dirty="0">
                <a:cs typeface="Arial" charset="0"/>
              </a:rPr>
              <a:t>Have you ever thought that since people’s mental abilities are too diverse — labeling them with one word intelligence may not be justified?</a:t>
            </a:r>
          </a:p>
          <a:p>
            <a:endParaRPr lang="en-US" b="1" dirty="0">
              <a:cs typeface="Arial" charset="0"/>
            </a:endParaRPr>
          </a:p>
          <a:p>
            <a:r>
              <a:rPr lang="en-US" b="1" dirty="0">
                <a:cs typeface="Arial" charset="0"/>
              </a:rPr>
              <a:t>So you may speculate that diverse abilities may represent different kinds of intelligences. How can you test this idea?</a:t>
            </a:r>
          </a:p>
          <a:p>
            <a:endParaRPr lang="en-US" b="1" dirty="0">
              <a:cs typeface="Arial" charset="0"/>
            </a:endParaRPr>
          </a:p>
          <a:p>
            <a:endParaRPr lang="en-US" b="1" dirty="0">
              <a:cs typeface="Arial" charset="0"/>
            </a:endParaRPr>
          </a:p>
          <a:p>
            <a:endParaRPr lang="en-US" b="1" dirty="0">
              <a:cs typeface="Arial" charset="0"/>
            </a:endParaRPr>
          </a:p>
          <a:p>
            <a:r>
              <a:rPr lang="en-US" b="1" dirty="0">
                <a:cs typeface="Arial" charset="0"/>
              </a:rPr>
              <a:t>Cattell suggested two different</a:t>
            </a:r>
            <a:r>
              <a:rPr lang="en-US" b="1" baseline="0" dirty="0">
                <a:cs typeface="Arial" charset="0"/>
              </a:rPr>
              <a:t> types of intelligences.</a:t>
            </a:r>
            <a:endParaRPr lang="en-US" b="1" dirty="0">
              <a:cs typeface="Arial" charset="0"/>
            </a:endParaRPr>
          </a:p>
        </p:txBody>
      </p:sp>
    </p:spTree>
    <p:extLst>
      <p:ext uri="{BB962C8B-B14F-4D97-AF65-F5344CB8AC3E}">
        <p14:creationId xmlns:p14="http://schemas.microsoft.com/office/powerpoint/2010/main" val="712705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7947B3F-964B-46C0-9BC9-393C8BF5CF3E}" type="slidenum">
              <a:rPr lang="en-US"/>
              <a:pPr/>
              <a:t>42</a:t>
            </a:fld>
            <a:endParaRPr lang="en-US"/>
          </a:p>
        </p:txBody>
      </p:sp>
      <p:sp>
        <p:nvSpPr>
          <p:cNvPr id="1432578" name="Rectangle 2"/>
          <p:cNvSpPr>
            <a:spLocks noGrp="1" noRot="1" noChangeAspect="1" noChangeArrowheads="1" noTextEdit="1"/>
          </p:cNvSpPr>
          <p:nvPr>
            <p:ph type="sldImg"/>
          </p:nvPr>
        </p:nvSpPr>
        <p:spPr>
          <a:xfrm>
            <a:off x="1141413" y="684213"/>
            <a:ext cx="4576762" cy="3432175"/>
          </a:xfrm>
          <a:ln/>
        </p:spPr>
      </p:sp>
      <p:sp>
        <p:nvSpPr>
          <p:cNvPr id="143257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38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5825AAF1-8D88-4D3A-B1D6-A5E0A27F8BC6}" type="slidenum">
              <a:rPr lang="en-US"/>
              <a:pPr/>
              <a:t>7</a:t>
            </a:fld>
            <a:endParaRPr lang="en-US"/>
          </a:p>
        </p:txBody>
      </p:sp>
      <p:sp>
        <p:nvSpPr>
          <p:cNvPr id="1371138" name="Rectangle 2"/>
          <p:cNvSpPr>
            <a:spLocks noGrp="1" noRot="1" noChangeAspect="1" noChangeArrowheads="1" noTextEdit="1"/>
          </p:cNvSpPr>
          <p:nvPr>
            <p:ph type="sldImg"/>
          </p:nvPr>
        </p:nvSpPr>
        <p:spPr>
          <a:xfrm>
            <a:off x="1141413" y="684213"/>
            <a:ext cx="4576762" cy="3432175"/>
          </a:xfrm>
          <a:ln/>
        </p:spPr>
      </p:sp>
      <p:sp>
        <p:nvSpPr>
          <p:cNvPr id="137113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02467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88F7212-F2B7-4C05-BD53-8182022AC785}" type="slidenum">
              <a:rPr lang="en-US"/>
              <a:pPr/>
              <a:t>9</a:t>
            </a:fld>
            <a:endParaRPr lang="en-US"/>
          </a:p>
        </p:txBody>
      </p:sp>
      <p:sp>
        <p:nvSpPr>
          <p:cNvPr id="1379330" name="Rectangle 2"/>
          <p:cNvSpPr>
            <a:spLocks noGrp="1" noRot="1" noChangeAspect="1" noChangeArrowheads="1" noTextEdit="1"/>
          </p:cNvSpPr>
          <p:nvPr>
            <p:ph type="sldImg"/>
          </p:nvPr>
        </p:nvSpPr>
        <p:spPr>
          <a:xfrm>
            <a:off x="1141413" y="684213"/>
            <a:ext cx="4576762" cy="3432175"/>
          </a:xfrm>
          <a:ln/>
        </p:spPr>
      </p:sp>
      <p:sp>
        <p:nvSpPr>
          <p:cNvPr id="1379331"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92911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5CB90703-3918-4683-91F7-EF52097295A7}" type="slidenum">
              <a:rPr lang="en-US"/>
              <a:pPr/>
              <a:t>10</a:t>
            </a:fld>
            <a:endParaRPr lang="en-US"/>
          </a:p>
        </p:txBody>
      </p:sp>
      <p:sp>
        <p:nvSpPr>
          <p:cNvPr id="1385474" name="Rectangle 2"/>
          <p:cNvSpPr>
            <a:spLocks noGrp="1" noRot="1" noChangeAspect="1" noChangeArrowheads="1" noTextEdit="1"/>
          </p:cNvSpPr>
          <p:nvPr>
            <p:ph type="sldImg"/>
          </p:nvPr>
        </p:nvSpPr>
        <p:spPr>
          <a:xfrm>
            <a:off x="1141413" y="684213"/>
            <a:ext cx="4576762" cy="3432175"/>
          </a:xfrm>
          <a:ln/>
        </p:spPr>
      </p:sp>
      <p:sp>
        <p:nvSpPr>
          <p:cNvPr id="1385475" name="Rectangle 3"/>
          <p:cNvSpPr>
            <a:spLocks noGrp="1" noChangeArrowheads="1"/>
          </p:cNvSpPr>
          <p:nvPr>
            <p:ph type="body" idx="1"/>
          </p:nvPr>
        </p:nvSpPr>
        <p:spPr>
          <a:xfrm>
            <a:off x="685800" y="4343400"/>
            <a:ext cx="5486400" cy="4116388"/>
          </a:xfrm>
        </p:spPr>
        <p:txBody>
          <a:bodyPr/>
          <a:lstStyle/>
          <a:p>
            <a:r>
              <a:rPr lang="en-US" b="1" dirty="0"/>
              <a:t>OBJECTIVE 31-4</a:t>
            </a:r>
            <a:r>
              <a:rPr lang="en-US" b="1" dirty="0">
                <a:cs typeface="Arial" charset="0"/>
              </a:rPr>
              <a:t>| Describe the four aspects of emotional intelligence, and discuss criticisms of this concept.</a:t>
            </a:r>
          </a:p>
          <a:p>
            <a:endParaRPr lang="en-US" b="1" dirty="0">
              <a:cs typeface="Arial" charset="0"/>
            </a:endParaRPr>
          </a:p>
          <a:p>
            <a:r>
              <a:rPr lang="en-US" b="1" dirty="0">
                <a:cs typeface="Arial" charset="0"/>
              </a:rPr>
              <a:t>EQ test and marshmallow test</a:t>
            </a:r>
          </a:p>
        </p:txBody>
      </p:sp>
    </p:spTree>
    <p:extLst>
      <p:ext uri="{BB962C8B-B14F-4D97-AF65-F5344CB8AC3E}">
        <p14:creationId xmlns:p14="http://schemas.microsoft.com/office/powerpoint/2010/main" val="1725657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837AE0A1-AD94-400B-8F28-B5B58D5A9750}" type="slidenum">
              <a:rPr lang="en-US"/>
              <a:pPr/>
              <a:t>11</a:t>
            </a:fld>
            <a:endParaRPr lang="en-US"/>
          </a:p>
        </p:txBody>
      </p:sp>
      <p:sp>
        <p:nvSpPr>
          <p:cNvPr id="1387522" name="Rectangle 2"/>
          <p:cNvSpPr>
            <a:spLocks noGrp="1" noRot="1" noChangeAspect="1" noChangeArrowheads="1" noTextEdit="1"/>
          </p:cNvSpPr>
          <p:nvPr>
            <p:ph type="sldImg"/>
          </p:nvPr>
        </p:nvSpPr>
        <p:spPr>
          <a:xfrm>
            <a:off x="1141413" y="684213"/>
            <a:ext cx="4576762" cy="3432175"/>
          </a:xfrm>
          <a:ln/>
        </p:spPr>
      </p:sp>
      <p:sp>
        <p:nvSpPr>
          <p:cNvPr id="138752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734893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10E87A04-D742-4E0B-90E5-696AD32CDE6B}" type="slidenum">
              <a:rPr lang="en-US"/>
              <a:pPr/>
              <a:t>12</a:t>
            </a:fld>
            <a:endParaRPr lang="en-US"/>
          </a:p>
        </p:txBody>
      </p:sp>
      <p:sp>
        <p:nvSpPr>
          <p:cNvPr id="1381378" name="Rectangle 2"/>
          <p:cNvSpPr>
            <a:spLocks noGrp="1" noRot="1" noChangeAspect="1" noChangeArrowheads="1" noTextEdit="1"/>
          </p:cNvSpPr>
          <p:nvPr>
            <p:ph type="sldImg"/>
          </p:nvPr>
        </p:nvSpPr>
        <p:spPr>
          <a:xfrm>
            <a:off x="1141413" y="684213"/>
            <a:ext cx="4576762" cy="3432175"/>
          </a:xfrm>
          <a:ln/>
        </p:spPr>
      </p:sp>
      <p:sp>
        <p:nvSpPr>
          <p:cNvPr id="138137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190225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AA9D587-BAE1-4FED-934F-C53906E221A0}" type="slidenum">
              <a:rPr lang="en-US"/>
              <a:pPr/>
              <a:t>14</a:t>
            </a:fld>
            <a:endParaRPr lang="en-US"/>
          </a:p>
        </p:txBody>
      </p:sp>
      <p:sp>
        <p:nvSpPr>
          <p:cNvPr id="1383426" name="Rectangle 2"/>
          <p:cNvSpPr>
            <a:spLocks noGrp="1" noRot="1" noChangeAspect="1" noChangeArrowheads="1" noTextEdit="1"/>
          </p:cNvSpPr>
          <p:nvPr>
            <p:ph type="sldImg"/>
          </p:nvPr>
        </p:nvSpPr>
        <p:spPr>
          <a:xfrm>
            <a:off x="1141413" y="684213"/>
            <a:ext cx="4576762" cy="3432175"/>
          </a:xfrm>
          <a:ln/>
        </p:spPr>
      </p:sp>
      <p:sp>
        <p:nvSpPr>
          <p:cNvPr id="138342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999860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p:txBody>
          <a:bodyPr/>
          <a:lstStyle/>
          <a:p>
            <a:r>
              <a:rPr lang="en-US"/>
              <a:t>Psychology 7e in Modules</a:t>
            </a:r>
          </a:p>
        </p:txBody>
      </p:sp>
      <p:sp>
        <p:nvSpPr>
          <p:cNvPr id="29" name="Slide Number Placeholder 28"/>
          <p:cNvSpPr>
            <a:spLocks noGrp="1"/>
          </p:cNvSpPr>
          <p:nvPr>
            <p:ph type="sldNum" sz="quarter" idx="12"/>
          </p:nvPr>
        </p:nvSpPr>
        <p:spPr/>
        <p:txBody>
          <a:bodyPr/>
          <a:lstStyle/>
          <a:p>
            <a:fld id="{0F6A2F80-1B42-4132-BF3A-446AA6F758C2}"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Psychology 7e in Modules</a:t>
            </a:r>
          </a:p>
        </p:txBody>
      </p:sp>
      <p:sp>
        <p:nvSpPr>
          <p:cNvPr id="6" name="Slide Number Placeholder 5"/>
          <p:cNvSpPr>
            <a:spLocks noGrp="1"/>
          </p:cNvSpPr>
          <p:nvPr>
            <p:ph type="sldNum" sz="quarter" idx="12"/>
          </p:nvPr>
        </p:nvSpPr>
        <p:spPr/>
        <p:txBody>
          <a:bodyPr/>
          <a:lstStyle/>
          <a:p>
            <a:fld id="{2DA57F2E-9950-4EF5-9F78-4CB0100CC7F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Psychology 7e in Modules</a:t>
            </a:r>
          </a:p>
        </p:txBody>
      </p:sp>
      <p:sp>
        <p:nvSpPr>
          <p:cNvPr id="6" name="Slide Number Placeholder 5"/>
          <p:cNvSpPr>
            <a:spLocks noGrp="1"/>
          </p:cNvSpPr>
          <p:nvPr>
            <p:ph type="sldNum" sz="quarter" idx="12"/>
          </p:nvPr>
        </p:nvSpPr>
        <p:spPr/>
        <p:txBody>
          <a:bodyPr/>
          <a:lstStyle/>
          <a:p>
            <a:fld id="{251DD6B4-2350-424D-B7F2-36B29359326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FD2F15F7-B83A-4277-8FE7-BFAC6F55ACA3}" type="slidenum">
              <a:rPr lang="en-US"/>
              <a:pPr>
                <a:defRPr/>
              </a:pPr>
              <a:t>‹#›</a:t>
            </a:fld>
            <a:endParaRPr lang="en-US"/>
          </a:p>
        </p:txBody>
      </p:sp>
    </p:spTree>
    <p:extLst>
      <p:ext uri="{BB962C8B-B14F-4D97-AF65-F5344CB8AC3E}">
        <p14:creationId xmlns:p14="http://schemas.microsoft.com/office/powerpoint/2010/main" val="200117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Psychology 7e in Modules</a:t>
            </a:r>
          </a:p>
        </p:txBody>
      </p:sp>
      <p:sp>
        <p:nvSpPr>
          <p:cNvPr id="6" name="Slide Number Placeholder 5"/>
          <p:cNvSpPr>
            <a:spLocks noGrp="1"/>
          </p:cNvSpPr>
          <p:nvPr>
            <p:ph type="sldNum" sz="quarter" idx="12"/>
          </p:nvPr>
        </p:nvSpPr>
        <p:spPr/>
        <p:txBody>
          <a:bodyPr/>
          <a:lstStyle/>
          <a:p>
            <a:fld id="{3F52DF53-9DC3-4BD6-86DA-C080CFB28D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Psychology 7e in Modules</a:t>
            </a:r>
          </a:p>
        </p:txBody>
      </p:sp>
      <p:sp>
        <p:nvSpPr>
          <p:cNvPr id="6" name="Slide Number Placeholder 5"/>
          <p:cNvSpPr>
            <a:spLocks noGrp="1"/>
          </p:cNvSpPr>
          <p:nvPr>
            <p:ph type="sldNum" sz="quarter" idx="12"/>
          </p:nvPr>
        </p:nvSpPr>
        <p:spPr>
          <a:xfrm>
            <a:off x="7924800" y="6416675"/>
            <a:ext cx="762000" cy="365125"/>
          </a:xfrm>
        </p:spPr>
        <p:txBody>
          <a:bodyPr/>
          <a:lstStyle/>
          <a:p>
            <a:fld id="{55A0EC4A-033E-43CF-9F94-38FF6F2C40C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Psychology 7e in Modules</a:t>
            </a:r>
          </a:p>
        </p:txBody>
      </p:sp>
      <p:sp>
        <p:nvSpPr>
          <p:cNvPr id="7" name="Slide Number Placeholder 6"/>
          <p:cNvSpPr>
            <a:spLocks noGrp="1"/>
          </p:cNvSpPr>
          <p:nvPr>
            <p:ph type="sldNum" sz="quarter" idx="12"/>
          </p:nvPr>
        </p:nvSpPr>
        <p:spPr/>
        <p:txBody>
          <a:bodyPr/>
          <a:lstStyle/>
          <a:p>
            <a:fld id="{1710BB8D-2E67-461A-AA18-4829F3ACA39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Psychology 7e in Modules</a:t>
            </a:r>
          </a:p>
        </p:txBody>
      </p:sp>
      <p:sp>
        <p:nvSpPr>
          <p:cNvPr id="9" name="Slide Number Placeholder 8"/>
          <p:cNvSpPr>
            <a:spLocks noGrp="1"/>
          </p:cNvSpPr>
          <p:nvPr>
            <p:ph type="sldNum" sz="quarter" idx="12"/>
          </p:nvPr>
        </p:nvSpPr>
        <p:spPr/>
        <p:txBody>
          <a:bodyPr/>
          <a:lstStyle/>
          <a:p>
            <a:fld id="{F278A51D-DA8E-4B0C-A61C-84C8B254E1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Psychology 7e in Modules</a:t>
            </a:r>
          </a:p>
        </p:txBody>
      </p:sp>
      <p:sp>
        <p:nvSpPr>
          <p:cNvPr id="5" name="Slide Number Placeholder 4"/>
          <p:cNvSpPr>
            <a:spLocks noGrp="1"/>
          </p:cNvSpPr>
          <p:nvPr>
            <p:ph type="sldNum" sz="quarter" idx="12"/>
          </p:nvPr>
        </p:nvSpPr>
        <p:spPr/>
        <p:txBody>
          <a:bodyPr/>
          <a:lstStyle/>
          <a:p>
            <a:fld id="{0C43F557-D755-4372-8A3B-5CA92FE416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Psychology 7e in Modules</a:t>
            </a:r>
          </a:p>
        </p:txBody>
      </p:sp>
      <p:sp>
        <p:nvSpPr>
          <p:cNvPr id="4" name="Slide Number Placeholder 3"/>
          <p:cNvSpPr>
            <a:spLocks noGrp="1"/>
          </p:cNvSpPr>
          <p:nvPr>
            <p:ph type="sldNum" sz="quarter" idx="12"/>
          </p:nvPr>
        </p:nvSpPr>
        <p:spPr/>
        <p:txBody>
          <a:bodyPr/>
          <a:lstStyle/>
          <a:p>
            <a:fld id="{7E428822-2180-4FCD-B5D1-ACE2AD537DD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Psychology 7e in Modules</a:t>
            </a:r>
          </a:p>
        </p:txBody>
      </p:sp>
      <p:sp>
        <p:nvSpPr>
          <p:cNvPr id="7" name="Slide Number Placeholder 6"/>
          <p:cNvSpPr>
            <a:spLocks noGrp="1"/>
          </p:cNvSpPr>
          <p:nvPr>
            <p:ph type="sldNum" sz="quarter" idx="12"/>
          </p:nvPr>
        </p:nvSpPr>
        <p:spPr/>
        <p:txBody>
          <a:bodyPr/>
          <a:lstStyle/>
          <a:p>
            <a:fld id="{25EA13FC-65D0-4463-AA18-3DA8E0A29F5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atin typeface="Berlin Sans FB" pitchFamily="34" charset="0"/>
              </a:defRPr>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Psychology 7e in Modules</a:t>
            </a:r>
          </a:p>
        </p:txBody>
      </p:sp>
      <p:sp>
        <p:nvSpPr>
          <p:cNvPr id="7" name="Slide Number Placeholder 6"/>
          <p:cNvSpPr>
            <a:spLocks noGrp="1"/>
          </p:cNvSpPr>
          <p:nvPr>
            <p:ph type="sldNum" sz="quarter" idx="12"/>
          </p:nvPr>
        </p:nvSpPr>
        <p:spPr/>
        <p:txBody>
          <a:bodyPr/>
          <a:lstStyle/>
          <a:p>
            <a:fld id="{8DFC81B9-F19D-48B1-ADF7-1BCCC4E4097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Berlin Sans FB" pitchFamily="34" charset="0"/>
              </a:defRPr>
            </a:lvl1pPr>
          </a:lstStyle>
          <a:p>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Berlin Sans FB" pitchFamily="34" charset="0"/>
              </a:defRPr>
            </a:lvl1pPr>
          </a:lstStyle>
          <a:p>
            <a:r>
              <a:rPr lang="en-US" dirty="0"/>
              <a:t>Psychology 7e in Modules</a:t>
            </a: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Berlin Sans FB" pitchFamily="34" charset="0"/>
              </a:defRPr>
            </a:lvl1pPr>
          </a:lstStyle>
          <a:p>
            <a:fld id="{223C4C46-56D0-4979-BB08-CE33E656643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6" r:id="rId12"/>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Berlin Sans FB" pitchFamily="34" charset="0"/>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Berlin Sans FB" pitchFamily="34" charset="0"/>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Berlin Sans FB" pitchFamily="34" charset="0"/>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Berlin Sans FB" pitchFamily="34" charset="0"/>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Berlin Sans FB" pitchFamily="34" charset="0"/>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hyperlink" Target="http://www.multipleintelligencesoasis.org/"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658" name="Rectangle 2"/>
          <p:cNvSpPr>
            <a:spLocks noGrp="1" noChangeArrowheads="1"/>
          </p:cNvSpPr>
          <p:nvPr>
            <p:ph type="ctrTitle"/>
          </p:nvPr>
        </p:nvSpPr>
        <p:spPr>
          <a:xfrm>
            <a:off x="228600" y="1044222"/>
            <a:ext cx="3661228" cy="1219200"/>
          </a:xfrm>
        </p:spPr>
        <p:txBody>
          <a:bodyPr>
            <a:normAutofit fontScale="90000"/>
          </a:bodyPr>
          <a:lstStyle/>
          <a:p>
            <a:r>
              <a:rPr lang="en-US" sz="3600" dirty="0">
                <a:latin typeface="Berlin Sans FB" pitchFamily="34" charset="0"/>
              </a:rPr>
              <a:t>Introduction to Intelligence</a:t>
            </a:r>
            <a:endParaRPr lang="en-US" sz="3600" dirty="0">
              <a:solidFill>
                <a:schemeClr val="tx1"/>
              </a:solidFill>
              <a:latin typeface="Berlin Sans FB" pitchFamily="34" charset="0"/>
              <a:cs typeface="Times" charset="0"/>
            </a:endParaRPr>
          </a:p>
        </p:txBody>
      </p:sp>
      <p:pic>
        <p:nvPicPr>
          <p:cNvPr id="3" name="Picture 2" descr="http://farm8.staticflickr.com/7142/6805871053_6902de20e1.jpg"/>
          <p:cNvPicPr>
            <a:picLocks noChangeAspect="1" noChangeArrowheads="1"/>
          </p:cNvPicPr>
          <p:nvPr/>
        </p:nvPicPr>
        <p:blipFill>
          <a:blip r:embed="rId2"/>
          <a:srcRect/>
          <a:stretch>
            <a:fillRect/>
          </a:stretch>
        </p:blipFill>
        <p:spPr bwMode="auto">
          <a:xfrm>
            <a:off x="3969656" y="0"/>
            <a:ext cx="5174343"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2590800"/>
            <a:ext cx="3741056" cy="2246769"/>
          </a:xfrm>
          <a:prstGeom prst="rect">
            <a:avLst/>
          </a:prstGeom>
        </p:spPr>
        <p:txBody>
          <a:bodyPr wrap="square">
            <a:spAutoFit/>
          </a:bodyPr>
          <a:lstStyle/>
          <a:p>
            <a:pPr marL="457200" lvl="0" indent="-457200">
              <a:buFont typeface="Wingdings" pitchFamily="2" charset="2"/>
              <a:buChar char="§"/>
            </a:pPr>
            <a:r>
              <a:rPr lang="en-US" sz="2800" dirty="0">
                <a:latin typeface="Berlin Sans FB" pitchFamily="34" charset="0"/>
              </a:rPr>
              <a:t>General intelligence</a:t>
            </a:r>
          </a:p>
          <a:p>
            <a:pPr marL="457200" lvl="0" indent="-457200">
              <a:buFont typeface="Wingdings" pitchFamily="2" charset="2"/>
              <a:buChar char="§"/>
            </a:pPr>
            <a:r>
              <a:rPr lang="en-US" sz="2800" dirty="0">
                <a:latin typeface="Berlin Sans FB" pitchFamily="34" charset="0"/>
              </a:rPr>
              <a:t>Multiple Intelligences</a:t>
            </a:r>
          </a:p>
          <a:p>
            <a:pPr marL="457200" lvl="0" indent="-457200">
              <a:buFont typeface="Wingdings" pitchFamily="2" charset="2"/>
              <a:buChar char="§"/>
            </a:pPr>
            <a:r>
              <a:rPr lang="en-US" sz="2800" dirty="0" err="1">
                <a:latin typeface="Berlin Sans FB" pitchFamily="34" charset="0"/>
              </a:rPr>
              <a:t>Triarchic</a:t>
            </a:r>
            <a:r>
              <a:rPr lang="en-US" sz="2800" dirty="0">
                <a:latin typeface="Berlin Sans FB" pitchFamily="34" charset="0"/>
              </a:rPr>
              <a:t>  Theory </a:t>
            </a:r>
          </a:p>
          <a:p>
            <a:pPr marL="457200" lvl="0" indent="-457200">
              <a:buFont typeface="Wingdings" pitchFamily="2" charset="2"/>
              <a:buChar char="§"/>
            </a:pPr>
            <a:r>
              <a:rPr lang="en-US" sz="2800" dirty="0">
                <a:latin typeface="Berlin Sans FB" pitchFamily="34" charset="0"/>
              </a:rPr>
              <a:t>Emotional intelligence</a:t>
            </a:r>
          </a:p>
        </p:txBody>
      </p:sp>
    </p:spTree>
    <p:extLst>
      <p:ext uri="{BB962C8B-B14F-4D97-AF65-F5344CB8AC3E}">
        <p14:creationId xmlns:p14="http://schemas.microsoft.com/office/powerpoint/2010/main" val="1868132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450" name="Rectangle 2"/>
          <p:cNvSpPr>
            <a:spLocks noGrp="1" noChangeArrowheads="1"/>
          </p:cNvSpPr>
          <p:nvPr>
            <p:ph type="title"/>
          </p:nvPr>
        </p:nvSpPr>
        <p:spPr>
          <a:xfrm>
            <a:off x="671513" y="285750"/>
            <a:ext cx="7772400" cy="1143000"/>
          </a:xfrm>
        </p:spPr>
        <p:txBody>
          <a:bodyPr/>
          <a:lstStyle/>
          <a:p>
            <a:r>
              <a:rPr lang="en-US" sz="3600" dirty="0">
                <a:latin typeface="Berlin Sans FB" pitchFamily="34" charset="0"/>
              </a:rPr>
              <a:t>Social Intelligence</a:t>
            </a:r>
          </a:p>
        </p:txBody>
      </p:sp>
      <p:sp>
        <p:nvSpPr>
          <p:cNvPr id="1384451" name="Rectangle 3"/>
          <p:cNvSpPr>
            <a:spLocks noChangeArrowheads="1"/>
          </p:cNvSpPr>
          <p:nvPr/>
        </p:nvSpPr>
        <p:spPr bwMode="auto">
          <a:xfrm>
            <a:off x="228600" y="1371600"/>
            <a:ext cx="3925536"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solidFill>
                  <a:srgbClr val="FFFF00"/>
                </a:solidFill>
                <a:latin typeface="Berlin Sans FB" pitchFamily="34" charset="0"/>
              </a:rPr>
              <a:t>Emotional Intelligence </a:t>
            </a:r>
            <a:r>
              <a:rPr lang="en-US" sz="2800" dirty="0">
                <a:latin typeface="Berlin Sans FB" pitchFamily="34" charset="0"/>
              </a:rPr>
              <a:t>is the ability to </a:t>
            </a:r>
            <a:r>
              <a:rPr lang="en-US" sz="2800" i="1" dirty="0">
                <a:latin typeface="Berlin Sans FB" pitchFamily="34" charset="0"/>
              </a:rPr>
              <a:t>perceive</a:t>
            </a:r>
            <a:r>
              <a:rPr lang="en-US" sz="2800" dirty="0">
                <a:latin typeface="Berlin Sans FB" pitchFamily="34" charset="0"/>
              </a:rPr>
              <a:t>, </a:t>
            </a:r>
            <a:r>
              <a:rPr lang="en-US" sz="2800" i="1" dirty="0">
                <a:latin typeface="Berlin Sans FB" pitchFamily="34" charset="0"/>
              </a:rPr>
              <a:t>understand, manage,</a:t>
            </a:r>
            <a:r>
              <a:rPr lang="en-US" sz="2800" dirty="0">
                <a:latin typeface="Berlin Sans FB" pitchFamily="34" charset="0"/>
              </a:rPr>
              <a:t> and </a:t>
            </a:r>
            <a:r>
              <a:rPr lang="en-US" sz="2800" i="1" dirty="0">
                <a:latin typeface="Berlin Sans FB" pitchFamily="34" charset="0"/>
              </a:rPr>
              <a:t>use</a:t>
            </a:r>
            <a:r>
              <a:rPr lang="en-US" sz="2800" dirty="0">
                <a:latin typeface="Berlin Sans FB" pitchFamily="34" charset="0"/>
              </a:rPr>
              <a:t> emotions – interpersonal and intrapersonal skills. (</a:t>
            </a:r>
            <a:r>
              <a:rPr lang="en-US" sz="2800" dirty="0" err="1">
                <a:latin typeface="Berlin Sans FB" pitchFamily="34" charset="0"/>
              </a:rPr>
              <a:t>Salovey</a:t>
            </a:r>
            <a:r>
              <a:rPr lang="en-US" sz="2800" dirty="0">
                <a:latin typeface="Berlin Sans FB" pitchFamily="34" charset="0"/>
              </a:rPr>
              <a:t> and colleagues, 2005). </a:t>
            </a:r>
          </a:p>
          <a:p>
            <a:pPr algn="ctr">
              <a:spcBef>
                <a:spcPct val="20000"/>
              </a:spcBef>
              <a:buFont typeface="Wingdings" pitchFamily="2" charset="2"/>
              <a:buNone/>
            </a:pPr>
            <a:r>
              <a:rPr lang="en-US" sz="2800" dirty="0">
                <a:latin typeface="Berlin Sans FB" pitchFamily="34" charset="0"/>
              </a:rPr>
              <a:t>Similar to grit, believed to be a better predictor of success than a traditional IQ.  </a:t>
            </a:r>
          </a:p>
          <a:p>
            <a:pPr algn="ctr">
              <a:spcBef>
                <a:spcPct val="20000"/>
              </a:spcBef>
              <a:buFont typeface="Wingdings" pitchFamily="2" charset="2"/>
              <a:buNone/>
            </a:pPr>
            <a:endParaRPr lang="en-US" sz="2800" dirty="0">
              <a:latin typeface="Berlin Sans FB" pitchFamily="34" charset="0"/>
            </a:endParaRPr>
          </a:p>
        </p:txBody>
      </p:sp>
      <p:pic>
        <p:nvPicPr>
          <p:cNvPr id="4" name="Picture 3"/>
          <p:cNvPicPr>
            <a:picLocks noChangeAspect="1"/>
          </p:cNvPicPr>
          <p:nvPr/>
        </p:nvPicPr>
        <p:blipFill rotWithShape="1">
          <a:blip r:embed="rId3"/>
          <a:srcRect l="3060" r="3644"/>
          <a:stretch/>
        </p:blipFill>
        <p:spPr>
          <a:xfrm>
            <a:off x="4354162" y="1371600"/>
            <a:ext cx="4648200" cy="5300662"/>
          </a:xfrm>
          <a:prstGeom prst="rect">
            <a:avLst/>
          </a:prstGeom>
        </p:spPr>
      </p:pic>
    </p:spTree>
    <p:extLst>
      <p:ext uri="{BB962C8B-B14F-4D97-AF65-F5344CB8AC3E}">
        <p14:creationId xmlns:p14="http://schemas.microsoft.com/office/powerpoint/2010/main" val="277679204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498" name="Rectangle 2"/>
          <p:cNvSpPr>
            <a:spLocks noGrp="1" noChangeArrowheads="1"/>
          </p:cNvSpPr>
          <p:nvPr>
            <p:ph type="title"/>
          </p:nvPr>
        </p:nvSpPr>
        <p:spPr>
          <a:xfrm>
            <a:off x="671513" y="285750"/>
            <a:ext cx="7772400" cy="1143000"/>
          </a:xfrm>
        </p:spPr>
        <p:txBody>
          <a:bodyPr>
            <a:normAutofit fontScale="90000"/>
          </a:bodyPr>
          <a:lstStyle/>
          <a:p>
            <a:r>
              <a:rPr lang="en-US" sz="3600" dirty="0">
                <a:latin typeface="Berlin Sans FB" pitchFamily="34" charset="0"/>
              </a:rPr>
              <a:t>Emotional Intelligence: Components</a:t>
            </a:r>
          </a:p>
        </p:txBody>
      </p:sp>
      <p:graphicFrame>
        <p:nvGraphicFramePr>
          <p:cNvPr id="1386499" name="Group 3"/>
          <p:cNvGraphicFramePr>
            <a:graphicFrameLocks noGrp="1"/>
          </p:cNvGraphicFramePr>
          <p:nvPr>
            <p:ph idx="1"/>
            <p:extLst/>
          </p:nvPr>
        </p:nvGraphicFramePr>
        <p:xfrm>
          <a:off x="696913" y="1828800"/>
          <a:ext cx="7772400" cy="3796411"/>
        </p:xfrm>
        <a:graphic>
          <a:graphicData uri="http://schemas.openxmlformats.org/drawingml/2006/table">
            <a:tbl>
              <a:tblPr/>
              <a:tblGrid>
                <a:gridCol w="3124200">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tblGrid>
              <a:tr h="650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Berlin Sans FB" pitchFamily="34" charset="0"/>
                        </a:rPr>
                        <a:t>Component</a:t>
                      </a:r>
                    </a:p>
                  </a:txBody>
                  <a:tcPr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Berlin Sans FB" pitchFamily="34" charset="0"/>
                        </a:rPr>
                        <a:t>Description</a:t>
                      </a:r>
                    </a:p>
                  </a:txBody>
                  <a:tcPr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extLst>
                  <a:ext uri="{0D108BD9-81ED-4DB2-BD59-A6C34878D82A}">
                    <a16:rowId xmlns:a16="http://schemas.microsoft.com/office/drawing/2014/main" val="10000"/>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tx1"/>
                          </a:solidFill>
                          <a:effectLst/>
                          <a:latin typeface="Berlin Sans FB" pitchFamily="34" charset="0"/>
                        </a:rPr>
                        <a:t>Perceive emotion</a:t>
                      </a:r>
                      <a:endParaRPr kumimoji="0" lang="en-US" sz="2400" b="0" i="0" u="none" strike="noStrike" cap="none" normalizeH="0" baseline="0" dirty="0">
                        <a:ln>
                          <a:noFill/>
                        </a:ln>
                        <a:solidFill>
                          <a:schemeClr val="tx1"/>
                        </a:solidFill>
                        <a:effectLst/>
                        <a:latin typeface="Berlin Sans FB" pitchFamily="34" charset="0"/>
                      </a:endParaRPr>
                    </a:p>
                  </a:txBody>
                  <a:tcPr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altLang="en-US" sz="2400" b="0" i="0" u="none" strike="noStrike" cap="none" normalizeH="0" baseline="0" dirty="0">
                          <a:ln>
                            <a:noFill/>
                          </a:ln>
                          <a:solidFill>
                            <a:schemeClr val="tx1"/>
                          </a:solidFill>
                          <a:effectLst/>
                          <a:latin typeface="Berlin Sans FB" pitchFamily="34" charset="0"/>
                        </a:rPr>
                        <a:t>Recognize emotions in faces, music and stories</a:t>
                      </a:r>
                    </a:p>
                  </a:txBody>
                  <a:tcPr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extLst>
                  <a:ext uri="{0D108BD9-81ED-4DB2-BD59-A6C34878D82A}">
                    <a16:rowId xmlns:a16="http://schemas.microsoft.com/office/drawing/2014/main" val="10001"/>
                  </a:ext>
                </a:extLst>
              </a:tr>
              <a:tr h="569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Berlin Sans FB" pitchFamily="34" charset="0"/>
                        </a:rPr>
                        <a:t>Understand emotion</a:t>
                      </a:r>
                    </a:p>
                  </a:txBody>
                  <a:tcPr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altLang="en-US" sz="2400" b="0" i="0" u="none" strike="noStrike" cap="none" normalizeH="0" baseline="0" dirty="0">
                          <a:ln>
                            <a:noFill/>
                          </a:ln>
                          <a:solidFill>
                            <a:schemeClr val="tx1"/>
                          </a:solidFill>
                          <a:effectLst/>
                          <a:latin typeface="Berlin Sans FB" pitchFamily="34" charset="0"/>
                        </a:rPr>
                        <a:t>Predict emotions, how they change and blend</a:t>
                      </a:r>
                    </a:p>
                  </a:txBody>
                  <a:tcPr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extLst>
                  <a:ext uri="{0D108BD9-81ED-4DB2-BD59-A6C34878D82A}">
                    <a16:rowId xmlns:a16="http://schemas.microsoft.com/office/drawing/2014/main" val="10002"/>
                  </a:ext>
                </a:extLst>
              </a:tr>
              <a:tr h="754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Berlin Sans FB" pitchFamily="34" charset="0"/>
                        </a:rPr>
                        <a:t>Manage emotion</a:t>
                      </a:r>
                    </a:p>
                  </a:txBody>
                  <a:tcPr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altLang="en-US" sz="2400" b="0" i="0" u="none" strike="noStrike" cap="none" normalizeH="0" baseline="0" dirty="0">
                          <a:ln>
                            <a:noFill/>
                          </a:ln>
                          <a:solidFill>
                            <a:schemeClr val="tx1"/>
                          </a:solidFill>
                          <a:effectLst/>
                          <a:latin typeface="Berlin Sans FB" pitchFamily="34" charset="0"/>
                        </a:rPr>
                        <a:t>Express emotions in different situations</a:t>
                      </a:r>
                    </a:p>
                  </a:txBody>
                  <a:tcPr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extLst>
                  <a:ext uri="{0D108BD9-81ED-4DB2-BD59-A6C34878D82A}">
                    <a16:rowId xmlns:a16="http://schemas.microsoft.com/office/drawing/2014/main" val="10003"/>
                  </a:ext>
                </a:extLst>
              </a:tr>
              <a:tr h="538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Berlin Sans FB" pitchFamily="34" charset="0"/>
                        </a:rPr>
                        <a:t>Use emotion</a:t>
                      </a:r>
                    </a:p>
                  </a:txBody>
                  <a:tcPr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sz="2400" b="0" i="0" u="none" strike="noStrike" cap="none" normalizeH="0" baseline="0" dirty="0">
                          <a:ln>
                            <a:noFill/>
                          </a:ln>
                          <a:solidFill>
                            <a:schemeClr val="tx1"/>
                          </a:solidFill>
                          <a:effectLst/>
                          <a:latin typeface="Berlin Sans FB" pitchFamily="34" charset="0"/>
                        </a:rPr>
                        <a:t>Utilize emotions to adapt or be creative</a:t>
                      </a:r>
                    </a:p>
                  </a:txBody>
                  <a:tcPr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7123196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Rectangle 2"/>
          <p:cNvSpPr>
            <a:spLocks noGrp="1" noChangeArrowheads="1"/>
          </p:cNvSpPr>
          <p:nvPr>
            <p:ph type="title"/>
          </p:nvPr>
        </p:nvSpPr>
        <p:spPr>
          <a:xfrm>
            <a:off x="671513" y="285750"/>
            <a:ext cx="7772400" cy="1143000"/>
          </a:xfrm>
        </p:spPr>
        <p:txBody>
          <a:bodyPr/>
          <a:lstStyle/>
          <a:p>
            <a:r>
              <a:rPr lang="en-US" sz="4000" dirty="0">
                <a:latin typeface="Berlin Sans FB" pitchFamily="34" charset="0"/>
              </a:rPr>
              <a:t>Robert Sternberg</a:t>
            </a:r>
          </a:p>
        </p:txBody>
      </p:sp>
      <p:sp>
        <p:nvSpPr>
          <p:cNvPr id="1380355" name="Rectangle 3"/>
          <p:cNvSpPr>
            <a:spLocks noChangeArrowheads="1"/>
          </p:cNvSpPr>
          <p:nvPr/>
        </p:nvSpPr>
        <p:spPr bwMode="auto">
          <a:xfrm>
            <a:off x="381000" y="1143000"/>
            <a:ext cx="838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Sternberg (1985, 1999, 2003) also agrees with Gardner, but suggests </a:t>
            </a:r>
            <a:r>
              <a:rPr lang="en-US" sz="2800" u="sng" dirty="0">
                <a:latin typeface="Berlin Sans FB" pitchFamily="34" charset="0"/>
              </a:rPr>
              <a:t>three intelligences</a:t>
            </a:r>
            <a:r>
              <a:rPr lang="en-US" sz="2800" dirty="0">
                <a:latin typeface="Berlin Sans FB" pitchFamily="34" charset="0"/>
              </a:rPr>
              <a:t> rather than nine.  This is the most widely accepted theory of intelligence today.</a:t>
            </a:r>
          </a:p>
          <a:p>
            <a:pPr algn="ctr">
              <a:spcBef>
                <a:spcPct val="20000"/>
              </a:spcBef>
              <a:buFont typeface="Wingdings" pitchFamily="2" charset="2"/>
              <a:buNone/>
            </a:pPr>
            <a:r>
              <a:rPr lang="en-US" sz="2800" dirty="0">
                <a:solidFill>
                  <a:srgbClr val="FFFF00"/>
                </a:solidFill>
                <a:latin typeface="Berlin Sans FB" pitchFamily="34" charset="0"/>
              </a:rPr>
              <a:t>“</a:t>
            </a:r>
            <a:r>
              <a:rPr lang="en-US" sz="2800" dirty="0" err="1">
                <a:solidFill>
                  <a:srgbClr val="FFFF00"/>
                </a:solidFill>
                <a:latin typeface="Berlin Sans FB" pitchFamily="34" charset="0"/>
              </a:rPr>
              <a:t>Triarchic</a:t>
            </a:r>
            <a:r>
              <a:rPr lang="en-US" sz="2800" dirty="0">
                <a:solidFill>
                  <a:srgbClr val="FFFF00"/>
                </a:solidFill>
                <a:latin typeface="Berlin Sans FB" pitchFamily="34" charset="0"/>
              </a:rPr>
              <a:t>  theory of Intelligence”</a:t>
            </a:r>
          </a:p>
        </p:txBody>
      </p:sp>
      <p:sp>
        <p:nvSpPr>
          <p:cNvPr id="1380356" name="Rectangle 4"/>
          <p:cNvSpPr>
            <a:spLocks noChangeArrowheads="1"/>
          </p:cNvSpPr>
          <p:nvPr/>
        </p:nvSpPr>
        <p:spPr bwMode="auto">
          <a:xfrm>
            <a:off x="652463" y="3200400"/>
            <a:ext cx="779145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800" u="sng" dirty="0">
                <a:latin typeface="Berlin Sans FB" pitchFamily="34" charset="0"/>
              </a:rPr>
              <a:t>Practical Intelligence</a:t>
            </a:r>
            <a:r>
              <a:rPr lang="en-US" sz="2800" dirty="0">
                <a:latin typeface="Berlin Sans FB" pitchFamily="34" charset="0"/>
              </a:rPr>
              <a:t>: Intelligence required for everyday tasks (e.g. street smarts).</a:t>
            </a:r>
            <a:endParaRPr lang="en-US" sz="2800" u="sng" dirty="0">
              <a:latin typeface="Berlin Sans FB" pitchFamily="34" charset="0"/>
            </a:endParaRPr>
          </a:p>
          <a:p>
            <a:pPr marL="609600" indent="-609600">
              <a:spcBef>
                <a:spcPct val="20000"/>
              </a:spcBef>
              <a:buFont typeface="Wingdings" pitchFamily="2" charset="2"/>
              <a:buAutoNum type="arabicPeriod"/>
            </a:pPr>
            <a:r>
              <a:rPr lang="en-US" sz="2800" u="sng" dirty="0">
                <a:latin typeface="Berlin Sans FB" pitchFamily="34" charset="0"/>
              </a:rPr>
              <a:t>Analytical Intelligence</a:t>
            </a:r>
            <a:r>
              <a:rPr lang="en-US" sz="2800" dirty="0">
                <a:latin typeface="Berlin Sans FB" pitchFamily="34" charset="0"/>
              </a:rPr>
              <a:t>: Assessed by intelligence tests.</a:t>
            </a:r>
          </a:p>
          <a:p>
            <a:pPr marL="609600" indent="-609600">
              <a:spcBef>
                <a:spcPct val="20000"/>
              </a:spcBef>
              <a:buFont typeface="Wingdings" pitchFamily="2" charset="2"/>
              <a:buAutoNum type="arabicPeriod"/>
            </a:pPr>
            <a:r>
              <a:rPr lang="en-US" sz="2800" u="sng" dirty="0">
                <a:latin typeface="Berlin Sans FB" pitchFamily="34" charset="0"/>
              </a:rPr>
              <a:t>Creative Intelligence</a:t>
            </a:r>
            <a:r>
              <a:rPr lang="en-US" sz="2800" dirty="0">
                <a:latin typeface="Berlin Sans FB" pitchFamily="34" charset="0"/>
              </a:rPr>
              <a:t>: Intelligence that makes us adapt to novel situations, generating novel ideas.</a:t>
            </a:r>
          </a:p>
        </p:txBody>
      </p:sp>
    </p:spTree>
    <p:extLst>
      <p:ext uri="{BB962C8B-B14F-4D97-AF65-F5344CB8AC3E}">
        <p14:creationId xmlns:p14="http://schemas.microsoft.com/office/powerpoint/2010/main" val="24330919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80356"/>
                                        </p:tgtEl>
                                        <p:attrNameLst>
                                          <p:attrName>style.visibility</p:attrName>
                                        </p:attrNameLst>
                                      </p:cBhvr>
                                      <p:to>
                                        <p:strVal val="visible"/>
                                      </p:to>
                                    </p:set>
                                    <p:animEffect transition="in" filter="dissolve">
                                      <p:cBhvr>
                                        <p:cTn id="7" dur="500"/>
                                        <p:tgtEl>
                                          <p:spTgt spid="138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3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r>
              <a:rPr lang="en-US" altLang="en-US" dirty="0">
                <a:latin typeface="Berlin Sans FB" panose="020E0602020502020306" pitchFamily="34" charset="0"/>
              </a:rPr>
              <a:t>Sternberg’s Types of Intelligence</a:t>
            </a:r>
          </a:p>
        </p:txBody>
      </p:sp>
      <p:pic>
        <p:nvPicPr>
          <p:cNvPr id="204806" name="Picture 6" descr="Sternberg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8" y="1296988"/>
            <a:ext cx="5210175" cy="539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5022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02" name="Rectangle 2"/>
          <p:cNvSpPr>
            <a:spLocks noGrp="1" noChangeArrowheads="1"/>
          </p:cNvSpPr>
          <p:nvPr>
            <p:ph type="title"/>
          </p:nvPr>
        </p:nvSpPr>
        <p:spPr>
          <a:xfrm>
            <a:off x="671513" y="285750"/>
            <a:ext cx="7772400" cy="1143000"/>
          </a:xfrm>
        </p:spPr>
        <p:txBody>
          <a:bodyPr/>
          <a:lstStyle/>
          <a:p>
            <a:r>
              <a:rPr lang="en-US" sz="4000" dirty="0">
                <a:latin typeface="Berlin Sans FB" pitchFamily="34" charset="0"/>
              </a:rPr>
              <a:t>Theories: Comparison</a:t>
            </a:r>
          </a:p>
        </p:txBody>
      </p:sp>
      <p:pic>
        <p:nvPicPr>
          <p:cNvPr id="1382403" name="Picture 3" descr="MyersPsy8e_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8548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latin typeface="Berlin Sans FB" panose="020E0602020502020306" pitchFamily="34" charset="0"/>
              </a:rPr>
              <a:t>Is Intelligence a Predictor of Success?</a:t>
            </a:r>
          </a:p>
        </p:txBody>
      </p:sp>
      <p:sp>
        <p:nvSpPr>
          <p:cNvPr id="5" name="Content Placeholder 4"/>
          <p:cNvSpPr>
            <a:spLocks noGrp="1"/>
          </p:cNvSpPr>
          <p:nvPr>
            <p:ph sz="half" idx="1"/>
          </p:nvPr>
        </p:nvSpPr>
        <p:spPr>
          <a:xfrm>
            <a:off x="457200" y="1600200"/>
            <a:ext cx="8229600" cy="4525963"/>
          </a:xfrm>
        </p:spPr>
        <p:txBody>
          <a:bodyPr/>
          <a:lstStyle/>
          <a:p>
            <a:r>
              <a:rPr lang="en-US" dirty="0"/>
              <a:t>College entry, degree program.</a:t>
            </a:r>
          </a:p>
          <a:p>
            <a:r>
              <a:rPr lang="en-US" dirty="0">
                <a:solidFill>
                  <a:srgbClr val="FFFF00"/>
                </a:solidFill>
              </a:rPr>
              <a:t>Grit</a:t>
            </a:r>
            <a:r>
              <a:rPr lang="en-US" dirty="0"/>
              <a:t> more important.</a:t>
            </a:r>
          </a:p>
          <a:p>
            <a:pPr lvl="1"/>
            <a:r>
              <a:rPr lang="en-US" dirty="0"/>
              <a:t>Passion and perseverance of long-term goals.</a:t>
            </a:r>
          </a:p>
          <a:p>
            <a:pPr lvl="1"/>
            <a:r>
              <a:rPr lang="en-US" dirty="0"/>
              <a:t>10-Year Rule – peak after intense practice</a:t>
            </a:r>
          </a:p>
          <a:p>
            <a:pPr marL="0" indent="0">
              <a:buNone/>
            </a:pPr>
            <a:endParaRPr lang="en-US" dirty="0"/>
          </a:p>
        </p:txBody>
      </p:sp>
      <p:pic>
        <p:nvPicPr>
          <p:cNvPr id="7" name="Content Placeholder 6"/>
          <p:cNvPicPr>
            <a:picLocks noGrp="1" noChangeAspect="1"/>
          </p:cNvPicPr>
          <p:nvPr>
            <p:ph sz="half" idx="2"/>
          </p:nvPr>
        </p:nvPicPr>
        <p:blipFill>
          <a:blip r:embed="rId2"/>
          <a:stretch>
            <a:fillRect/>
          </a:stretch>
        </p:blipFill>
        <p:spPr>
          <a:xfrm>
            <a:off x="2286000" y="3581400"/>
            <a:ext cx="4572000" cy="3048000"/>
          </a:xfrm>
          <a:prstGeom prst="rect">
            <a:avLst/>
          </a:prstGeom>
        </p:spPr>
      </p:pic>
      <p:sp>
        <p:nvSpPr>
          <p:cNvPr id="4" name="Slide Number Placeholder 3"/>
          <p:cNvSpPr>
            <a:spLocks noGrp="1"/>
          </p:cNvSpPr>
          <p:nvPr>
            <p:ph type="sldNum" sz="quarter" idx="12"/>
          </p:nvPr>
        </p:nvSpPr>
        <p:spPr/>
        <p:txBody>
          <a:bodyPr/>
          <a:lstStyle/>
          <a:p>
            <a:pPr>
              <a:defRPr/>
            </a:pPr>
            <a:fld id="{FD2F15F7-B83A-4277-8FE7-BFAC6F55ACA3}" type="slidenum">
              <a:rPr lang="en-US" smtClean="0"/>
              <a:pPr>
                <a:defRPr/>
              </a:pPr>
              <a:t>15</a:t>
            </a:fld>
            <a:endParaRPr lang="en-US"/>
          </a:p>
        </p:txBody>
      </p:sp>
    </p:spTree>
    <p:extLst>
      <p:ext uri="{BB962C8B-B14F-4D97-AF65-F5344CB8AC3E}">
        <p14:creationId xmlns:p14="http://schemas.microsoft.com/office/powerpoint/2010/main" val="35384544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4" name="Rectangle 2"/>
          <p:cNvSpPr>
            <a:spLocks noGrp="1" noChangeArrowheads="1"/>
          </p:cNvSpPr>
          <p:nvPr>
            <p:ph type="title"/>
          </p:nvPr>
        </p:nvSpPr>
        <p:spPr>
          <a:xfrm>
            <a:off x="671513" y="285750"/>
            <a:ext cx="7772400" cy="1143000"/>
          </a:xfrm>
        </p:spPr>
        <p:txBody>
          <a:bodyPr/>
          <a:lstStyle/>
          <a:p>
            <a:r>
              <a:rPr lang="en-US" sz="4000" dirty="0">
                <a:latin typeface="Berlin Sans FB" pitchFamily="34" charset="0"/>
              </a:rPr>
              <a:t>Intelligence and Creativity</a:t>
            </a:r>
          </a:p>
        </p:txBody>
      </p:sp>
      <p:sp>
        <p:nvSpPr>
          <p:cNvPr id="1390595" name="Rectangle 3"/>
          <p:cNvSpPr>
            <a:spLocks noChangeArrowheads="1"/>
          </p:cNvSpPr>
          <p:nvPr/>
        </p:nvSpPr>
        <p:spPr bwMode="auto">
          <a:xfrm>
            <a:off x="381000" y="1600200"/>
            <a:ext cx="8382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Creativity is the ability to produce ideas that are both novel and valuable.</a:t>
            </a:r>
          </a:p>
        </p:txBody>
      </p:sp>
      <p:sp>
        <p:nvSpPr>
          <p:cNvPr id="1390596" name="Rectangle 4"/>
          <p:cNvSpPr>
            <a:spLocks noChangeArrowheads="1"/>
          </p:cNvSpPr>
          <p:nvPr/>
        </p:nvSpPr>
        <p:spPr bwMode="auto">
          <a:xfrm>
            <a:off x="661988" y="2743200"/>
            <a:ext cx="779145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400" dirty="0">
                <a:solidFill>
                  <a:srgbClr val="FFFF00"/>
                </a:solidFill>
                <a:latin typeface="Berlin Sans FB" pitchFamily="34" charset="0"/>
              </a:rPr>
              <a:t>Expertise: </a:t>
            </a:r>
            <a:r>
              <a:rPr lang="en-US" sz="2400" dirty="0">
                <a:latin typeface="Berlin Sans FB" pitchFamily="34" charset="0"/>
              </a:rPr>
              <a:t>A well developed knowledge base.</a:t>
            </a:r>
          </a:p>
          <a:p>
            <a:pPr marL="609600" indent="-609600">
              <a:spcBef>
                <a:spcPct val="20000"/>
              </a:spcBef>
              <a:buFont typeface="Wingdings" pitchFamily="2" charset="2"/>
              <a:buAutoNum type="arabicPeriod"/>
            </a:pPr>
            <a:r>
              <a:rPr lang="en-US" sz="2400" dirty="0">
                <a:solidFill>
                  <a:srgbClr val="FFFF00"/>
                </a:solidFill>
                <a:latin typeface="Berlin Sans FB" pitchFamily="34" charset="0"/>
              </a:rPr>
              <a:t>Imaginative Thinking</a:t>
            </a:r>
            <a:r>
              <a:rPr lang="en-US" sz="2400" dirty="0">
                <a:solidFill>
                  <a:schemeClr val="bg1"/>
                </a:solidFill>
                <a:latin typeface="Berlin Sans FB" pitchFamily="34" charset="0"/>
              </a:rPr>
              <a:t>: </a:t>
            </a:r>
            <a:r>
              <a:rPr lang="en-US" sz="2400" dirty="0">
                <a:latin typeface="Berlin Sans FB" pitchFamily="34" charset="0"/>
              </a:rPr>
              <a:t>The ability to see things in novel ways.</a:t>
            </a:r>
            <a:endParaRPr lang="en-US" sz="2400" dirty="0">
              <a:solidFill>
                <a:srgbClr val="FFFF00"/>
              </a:solidFill>
              <a:latin typeface="Berlin Sans FB" pitchFamily="34" charset="0"/>
            </a:endParaRPr>
          </a:p>
          <a:p>
            <a:pPr marL="609600" indent="-609600">
              <a:spcBef>
                <a:spcPct val="20000"/>
              </a:spcBef>
              <a:buFont typeface="Wingdings" pitchFamily="2" charset="2"/>
              <a:buAutoNum type="arabicPeriod"/>
            </a:pPr>
            <a:r>
              <a:rPr lang="en-US" sz="2400" dirty="0">
                <a:solidFill>
                  <a:srgbClr val="FFFF00"/>
                </a:solidFill>
                <a:latin typeface="Berlin Sans FB" pitchFamily="34" charset="0"/>
              </a:rPr>
              <a:t>Adventuresome Personality</a:t>
            </a:r>
            <a:r>
              <a:rPr lang="en-US" sz="2400" dirty="0">
                <a:solidFill>
                  <a:schemeClr val="bg1"/>
                </a:solidFill>
                <a:latin typeface="Berlin Sans FB" pitchFamily="34" charset="0"/>
              </a:rPr>
              <a:t>: </a:t>
            </a:r>
            <a:r>
              <a:rPr lang="en-US" sz="2400" dirty="0">
                <a:latin typeface="Berlin Sans FB" pitchFamily="34" charset="0"/>
              </a:rPr>
              <a:t>Seeks new experiences rather than following the pack.</a:t>
            </a:r>
          </a:p>
          <a:p>
            <a:pPr marL="609600" indent="-609600">
              <a:spcBef>
                <a:spcPct val="20000"/>
              </a:spcBef>
              <a:buFont typeface="Wingdings" pitchFamily="2" charset="2"/>
              <a:buAutoNum type="arabicPeriod"/>
            </a:pPr>
            <a:r>
              <a:rPr lang="en-US" sz="2400" dirty="0">
                <a:solidFill>
                  <a:srgbClr val="FFFF00"/>
                </a:solidFill>
                <a:latin typeface="Berlin Sans FB" pitchFamily="34" charset="0"/>
              </a:rPr>
              <a:t>Intrinsic Motivation: </a:t>
            </a:r>
            <a:r>
              <a:rPr lang="en-US" sz="2400" dirty="0">
                <a:latin typeface="Berlin Sans FB" pitchFamily="34" charset="0"/>
              </a:rPr>
              <a:t>Motivated to be creative from within.</a:t>
            </a:r>
          </a:p>
          <a:p>
            <a:pPr marL="609600" indent="-609600">
              <a:spcBef>
                <a:spcPct val="20000"/>
              </a:spcBef>
              <a:buFont typeface="Wingdings" pitchFamily="2" charset="2"/>
              <a:buAutoNum type="arabicPeriod"/>
            </a:pPr>
            <a:r>
              <a:rPr lang="en-US" sz="2400" dirty="0">
                <a:solidFill>
                  <a:srgbClr val="FFFF00"/>
                </a:solidFill>
                <a:latin typeface="Berlin Sans FB" pitchFamily="34" charset="0"/>
              </a:rPr>
              <a:t>A Creative Environment: </a:t>
            </a:r>
            <a:r>
              <a:rPr lang="en-US" sz="2400" dirty="0">
                <a:latin typeface="Berlin Sans FB" pitchFamily="34" charset="0"/>
              </a:rPr>
              <a:t>Creativity blooms in creative and supportive environment.</a:t>
            </a:r>
          </a:p>
        </p:txBody>
      </p:sp>
    </p:spTree>
    <p:extLst>
      <p:ext uri="{BB962C8B-B14F-4D97-AF65-F5344CB8AC3E}">
        <p14:creationId xmlns:p14="http://schemas.microsoft.com/office/powerpoint/2010/main" val="3081282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90596"/>
                                        </p:tgtEl>
                                        <p:attrNameLst>
                                          <p:attrName>style.visibility</p:attrName>
                                        </p:attrNameLst>
                                      </p:cBhvr>
                                      <p:to>
                                        <p:strVal val="visible"/>
                                      </p:to>
                                    </p:set>
                                    <p:animEffect transition="in" filter="dissolve">
                                      <p:cBhvr>
                                        <p:cTn id="7" dur="500"/>
                                        <p:tgtEl>
                                          <p:spTgt spid="1390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059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42" name="Rectangle 2"/>
          <p:cNvSpPr>
            <a:spLocks noGrp="1" noChangeArrowheads="1"/>
          </p:cNvSpPr>
          <p:nvPr>
            <p:ph type="title"/>
          </p:nvPr>
        </p:nvSpPr>
        <p:spPr>
          <a:xfrm>
            <a:off x="671513" y="285750"/>
            <a:ext cx="7772400" cy="1143000"/>
          </a:xfrm>
        </p:spPr>
        <p:txBody>
          <a:bodyPr>
            <a:normAutofit fontScale="90000"/>
          </a:bodyPr>
          <a:lstStyle/>
          <a:p>
            <a:r>
              <a:rPr lang="en-US" sz="3600" dirty="0">
                <a:latin typeface="Berlin Sans FB" pitchFamily="34" charset="0"/>
              </a:rPr>
              <a:t>Is Intelligence Neurologically Measurable?</a:t>
            </a:r>
          </a:p>
        </p:txBody>
      </p:sp>
      <p:sp>
        <p:nvSpPr>
          <p:cNvPr id="1392643" name="Rectangle 3"/>
          <p:cNvSpPr>
            <a:spLocks noChangeArrowheads="1"/>
          </p:cNvSpPr>
          <p:nvPr/>
        </p:nvSpPr>
        <p:spPr bwMode="auto">
          <a:xfrm>
            <a:off x="381000" y="1600200"/>
            <a:ext cx="8382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Recent Studies indicate some correlation (+.44) between brain size and intelligence. As brain size decreases with age, scores on verbal intelligence also decrease.</a:t>
            </a:r>
          </a:p>
        </p:txBody>
      </p:sp>
      <p:pic>
        <p:nvPicPr>
          <p:cNvPr id="1392644" name="Picture 4" descr="MyersPsy8e_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063" y="3429000"/>
            <a:ext cx="302736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45" name="Text Box 5"/>
          <p:cNvSpPr txBox="1">
            <a:spLocks noChangeArrowheads="1"/>
          </p:cNvSpPr>
          <p:nvPr/>
        </p:nvSpPr>
        <p:spPr bwMode="auto">
          <a:xfrm>
            <a:off x="1343524" y="6346825"/>
            <a:ext cx="64299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Gray matter concentration in people with high intelligence.</a:t>
            </a:r>
          </a:p>
        </p:txBody>
      </p:sp>
    </p:spTree>
    <p:extLst>
      <p:ext uri="{BB962C8B-B14F-4D97-AF65-F5344CB8AC3E}">
        <p14:creationId xmlns:p14="http://schemas.microsoft.com/office/powerpoint/2010/main" val="4962544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690"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Brain Function</a:t>
            </a:r>
          </a:p>
        </p:txBody>
      </p:sp>
      <p:sp>
        <p:nvSpPr>
          <p:cNvPr id="1394691" name="Rectangle 3"/>
          <p:cNvSpPr>
            <a:spLocks noChangeArrowheads="1"/>
          </p:cNvSpPr>
          <p:nvPr/>
        </p:nvSpPr>
        <p:spPr bwMode="auto">
          <a:xfrm>
            <a:off x="366713" y="1295400"/>
            <a:ext cx="8382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Studies of brain functioning show that people who score high on intelligence tests perceive stimuli faster, retrieve information from memory quickly, and show faster brain response times.</a:t>
            </a: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a:latin typeface="Berlin Sans FB" pitchFamily="34" charset="0"/>
              </a:rPr>
              <a:t>Higher functioning brains are more efficient than others.  They use less glucose.</a:t>
            </a:r>
          </a:p>
        </p:txBody>
      </p:sp>
      <p:pic>
        <p:nvPicPr>
          <p:cNvPr id="3" name="Picture 2"/>
          <p:cNvPicPr>
            <a:picLocks noChangeAspect="1"/>
          </p:cNvPicPr>
          <p:nvPr/>
        </p:nvPicPr>
        <p:blipFill>
          <a:blip r:embed="rId3"/>
          <a:stretch>
            <a:fillRect/>
          </a:stretch>
        </p:blipFill>
        <p:spPr>
          <a:xfrm>
            <a:off x="2762250" y="4724400"/>
            <a:ext cx="3619500" cy="1676400"/>
          </a:xfrm>
          <a:prstGeom prst="rect">
            <a:avLst/>
          </a:prstGeom>
        </p:spPr>
      </p:pic>
    </p:spTree>
    <p:extLst>
      <p:ext uri="{BB962C8B-B14F-4D97-AF65-F5344CB8AC3E}">
        <p14:creationId xmlns:p14="http://schemas.microsoft.com/office/powerpoint/2010/main" val="190630249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658" name="Rectangle 2"/>
          <p:cNvSpPr>
            <a:spLocks noGrp="1" noChangeArrowheads="1"/>
          </p:cNvSpPr>
          <p:nvPr>
            <p:ph type="ctrTitle"/>
          </p:nvPr>
        </p:nvSpPr>
        <p:spPr>
          <a:xfrm>
            <a:off x="762000" y="152400"/>
            <a:ext cx="7681912" cy="1738312"/>
          </a:xfrm>
        </p:spPr>
        <p:txBody>
          <a:bodyPr>
            <a:normAutofit/>
          </a:bodyPr>
          <a:lstStyle/>
          <a:p>
            <a:r>
              <a:rPr lang="en-US" sz="5400" dirty="0">
                <a:latin typeface="Berlin Sans FB" pitchFamily="34" charset="0"/>
              </a:rPr>
              <a:t>Assessing Intelligence</a:t>
            </a:r>
            <a:endParaRPr lang="en-US" sz="4000" dirty="0">
              <a:solidFill>
                <a:schemeClr val="tx1"/>
              </a:solidFill>
              <a:latin typeface="Berlin Sans FB" pitchFamily="34" charset="0"/>
              <a:cs typeface="Times" charset="0"/>
            </a:endParaRPr>
          </a:p>
        </p:txBody>
      </p:sp>
      <p:sp>
        <p:nvSpPr>
          <p:cNvPr id="2" name="Rectangle 1"/>
          <p:cNvSpPr/>
          <p:nvPr/>
        </p:nvSpPr>
        <p:spPr>
          <a:xfrm>
            <a:off x="609600" y="2209800"/>
            <a:ext cx="8077200" cy="3539430"/>
          </a:xfrm>
          <a:prstGeom prst="rect">
            <a:avLst/>
          </a:prstGeom>
        </p:spPr>
        <p:txBody>
          <a:bodyPr wrap="square">
            <a:spAutoFit/>
          </a:bodyPr>
          <a:lstStyle/>
          <a:p>
            <a:pPr lvl="0"/>
            <a:r>
              <a:rPr lang="en-US" sz="3200" dirty="0">
                <a:latin typeface="Berlin Sans FB" pitchFamily="34" charset="0"/>
              </a:rPr>
              <a:t>-Assessing intelligence </a:t>
            </a:r>
          </a:p>
          <a:p>
            <a:pPr lvl="0"/>
            <a:r>
              <a:rPr lang="en-US" sz="3200" dirty="0">
                <a:latin typeface="Berlin Sans FB" pitchFamily="34" charset="0"/>
              </a:rPr>
              <a:t>	(know the people and the types of tests)</a:t>
            </a:r>
          </a:p>
          <a:p>
            <a:pPr lvl="0"/>
            <a:r>
              <a:rPr lang="en-US" sz="3200" dirty="0">
                <a:latin typeface="Berlin Sans FB" pitchFamily="34" charset="0"/>
              </a:rPr>
              <a:t>-Achievement vs. Aptitude</a:t>
            </a:r>
          </a:p>
          <a:p>
            <a:pPr lvl="0"/>
            <a:r>
              <a:rPr lang="en-US" sz="3200" dirty="0">
                <a:latin typeface="Berlin Sans FB" pitchFamily="34" charset="0"/>
              </a:rPr>
              <a:t>-Standardization and the Normal curve </a:t>
            </a:r>
          </a:p>
          <a:p>
            <a:pPr lvl="0"/>
            <a:r>
              <a:rPr lang="en-US" sz="3200" dirty="0">
                <a:latin typeface="Berlin Sans FB" pitchFamily="34" charset="0"/>
              </a:rPr>
              <a:t>	(be able to draw it on the AP EXAM)</a:t>
            </a:r>
          </a:p>
          <a:p>
            <a:pPr lvl="0"/>
            <a:r>
              <a:rPr lang="en-US" sz="3200" dirty="0">
                <a:latin typeface="Berlin Sans FB" pitchFamily="34" charset="0"/>
              </a:rPr>
              <a:t>-Reliability</a:t>
            </a:r>
          </a:p>
          <a:p>
            <a:pPr lvl="0"/>
            <a:r>
              <a:rPr lang="en-US" sz="3200" dirty="0">
                <a:latin typeface="Berlin Sans FB" pitchFamily="34" charset="0"/>
              </a:rPr>
              <a:t>-Validity</a:t>
            </a:r>
          </a:p>
        </p:txBody>
      </p:sp>
    </p:spTree>
    <p:extLst>
      <p:ext uri="{BB962C8B-B14F-4D97-AF65-F5344CB8AC3E}">
        <p14:creationId xmlns:p14="http://schemas.microsoft.com/office/powerpoint/2010/main" val="3065898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834"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Alfred </a:t>
            </a:r>
            <a:r>
              <a:rPr lang="en-US" sz="4000" dirty="0" err="1">
                <a:latin typeface="Berlin Sans FB" pitchFamily="34" charset="0"/>
              </a:rPr>
              <a:t>Binet</a:t>
            </a:r>
            <a:endParaRPr lang="en-US" sz="4000" dirty="0">
              <a:latin typeface="Berlin Sans FB" pitchFamily="34" charset="0"/>
            </a:endParaRPr>
          </a:p>
        </p:txBody>
      </p:sp>
      <p:sp>
        <p:nvSpPr>
          <p:cNvPr id="1400835" name="Rectangle 3"/>
          <p:cNvSpPr>
            <a:spLocks noChangeArrowheads="1"/>
          </p:cNvSpPr>
          <p:nvPr/>
        </p:nvSpPr>
        <p:spPr bwMode="auto">
          <a:xfrm>
            <a:off x="366713" y="1600200"/>
            <a:ext cx="42052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Alfred </a:t>
            </a:r>
            <a:r>
              <a:rPr lang="en-US" sz="2800" dirty="0" err="1">
                <a:latin typeface="Berlin Sans FB" pitchFamily="34" charset="0"/>
              </a:rPr>
              <a:t>Binet</a:t>
            </a:r>
            <a:r>
              <a:rPr lang="en-US" sz="2800" dirty="0">
                <a:latin typeface="Berlin Sans FB" pitchFamily="34" charset="0"/>
              </a:rPr>
              <a:t> and his colleague started modern intelligence testing by developing questions that would predict children’s future progress in the Paris school system.</a:t>
            </a:r>
          </a:p>
        </p:txBody>
      </p:sp>
      <p:pic>
        <p:nvPicPr>
          <p:cNvPr id="1400836" name="Picture 4" descr="MyersPsy8e_11UN0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02200" y="1600200"/>
            <a:ext cx="3846513"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8757749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229600" cy="6324600"/>
          </a:xfrm>
        </p:spPr>
        <p:txBody>
          <a:bodyPr>
            <a:normAutofit/>
          </a:bodyPr>
          <a:lstStyle/>
          <a:p>
            <a:pPr marL="0" indent="0">
              <a:buNone/>
            </a:pPr>
            <a:r>
              <a:rPr lang="en-US" sz="1800" dirty="0"/>
              <a:t>1.  Which number should come next in the pattern?</a:t>
            </a:r>
          </a:p>
          <a:p>
            <a:pPr marL="0" indent="0">
              <a:buNone/>
            </a:pPr>
            <a:r>
              <a:rPr lang="en-US" sz="1800" dirty="0"/>
              <a:t>	37, 34, 31, 28</a:t>
            </a:r>
          </a:p>
          <a:p>
            <a:pPr marL="0" indent="0">
              <a:buNone/>
            </a:pPr>
            <a:r>
              <a:rPr lang="en-US" sz="1800" dirty="0"/>
              <a:t>2.  Find the answer that best completes the analogy:</a:t>
            </a:r>
          </a:p>
          <a:p>
            <a:pPr marL="0" indent="0">
              <a:buNone/>
            </a:pPr>
            <a:r>
              <a:rPr lang="en-US" sz="1800" dirty="0"/>
              <a:t>	Book is to Reading as Fork is to:</a:t>
            </a:r>
          </a:p>
          <a:p>
            <a:pPr marL="0" indent="0">
              <a:buNone/>
            </a:pPr>
            <a:r>
              <a:rPr lang="en-US" sz="1800" dirty="0"/>
              <a:t>	a. Drawing b. writing c. stirring d. eating</a:t>
            </a:r>
          </a:p>
          <a:p>
            <a:pPr marL="0" indent="0">
              <a:buNone/>
            </a:pPr>
            <a:r>
              <a:rPr lang="en-US" sz="1800" dirty="0"/>
              <a:t>3.  Find two words, one from each group, that are the closest in meaning:</a:t>
            </a:r>
          </a:p>
          <a:p>
            <a:pPr marL="0" indent="0">
              <a:buNone/>
            </a:pPr>
            <a:r>
              <a:rPr lang="en-US" sz="1800" dirty="0"/>
              <a:t>	Group A  talkative, job, ecstatic        Group B  angry, wind, loquacious</a:t>
            </a:r>
          </a:p>
          <a:p>
            <a:pPr marL="0" indent="0">
              <a:buNone/>
            </a:pPr>
            <a:r>
              <a:rPr lang="en-US" sz="1800" dirty="0"/>
              <a:t>	a. talkative and wind</a:t>
            </a:r>
          </a:p>
          <a:p>
            <a:pPr marL="0" indent="0">
              <a:buNone/>
            </a:pPr>
            <a:r>
              <a:rPr lang="en-US" sz="1800" dirty="0"/>
              <a:t>	b. job and angry</a:t>
            </a:r>
          </a:p>
          <a:p>
            <a:pPr marL="0" indent="0">
              <a:buNone/>
            </a:pPr>
            <a:r>
              <a:rPr lang="en-US" sz="1800" dirty="0"/>
              <a:t>	c. talkative and loquacious</a:t>
            </a:r>
          </a:p>
          <a:p>
            <a:pPr marL="0" indent="0">
              <a:buNone/>
            </a:pPr>
            <a:r>
              <a:rPr lang="en-US" sz="1800" dirty="0"/>
              <a:t>	d. ecstatic and angry</a:t>
            </a:r>
          </a:p>
          <a:p>
            <a:pPr marL="0" indent="0">
              <a:buNone/>
            </a:pPr>
            <a:r>
              <a:rPr lang="en-US" sz="1800" dirty="0"/>
              <a:t>4.  Which of the following can be arranged into a 5-letter English word?</a:t>
            </a:r>
          </a:p>
          <a:p>
            <a:pPr marL="0" indent="0">
              <a:buNone/>
            </a:pPr>
            <a:r>
              <a:rPr lang="en-US" sz="1800" dirty="0"/>
              <a:t>	a. H R G S T</a:t>
            </a:r>
          </a:p>
          <a:p>
            <a:pPr marL="0" indent="0">
              <a:buNone/>
            </a:pPr>
            <a:r>
              <a:rPr lang="en-US" sz="1800" dirty="0"/>
              <a:t>	b. R I L S A </a:t>
            </a:r>
          </a:p>
          <a:p>
            <a:pPr marL="0" indent="0">
              <a:buNone/>
            </a:pPr>
            <a:r>
              <a:rPr lang="en-US" sz="1800" dirty="0"/>
              <a:t>	c. T O </a:t>
            </a:r>
            <a:r>
              <a:rPr lang="en-US" sz="1800" dirty="0" err="1"/>
              <a:t>O</a:t>
            </a:r>
            <a:r>
              <a:rPr lang="en-US" sz="1800" dirty="0"/>
              <a:t> M T</a:t>
            </a:r>
          </a:p>
          <a:p>
            <a:pPr marL="0" indent="0">
              <a:buNone/>
            </a:pPr>
            <a:r>
              <a:rPr lang="en-US" sz="1800" dirty="0"/>
              <a:t>	d. W Q R G S</a:t>
            </a:r>
          </a:p>
          <a:p>
            <a:pPr marL="0" indent="0">
              <a:buNone/>
            </a:pPr>
            <a:r>
              <a:rPr lang="en-US" sz="1800" dirty="0"/>
              <a:t>5.  What number best completes the analogy:</a:t>
            </a:r>
          </a:p>
          <a:p>
            <a:pPr marL="0" indent="0">
              <a:buNone/>
            </a:pPr>
            <a:r>
              <a:rPr lang="en-US" sz="1800" dirty="0"/>
              <a:t>	8:4 as 10:</a:t>
            </a:r>
          </a:p>
          <a:p>
            <a:pPr marL="0" indent="0">
              <a:buNone/>
            </a:pPr>
            <a:r>
              <a:rPr lang="en-US" sz="1800" dirty="0"/>
              <a:t>	a. 3 b. 7 c.24 d.5</a:t>
            </a:r>
          </a:p>
        </p:txBody>
      </p:sp>
      <p:sp>
        <p:nvSpPr>
          <p:cNvPr id="4" name="Slide Number Placeholder 3"/>
          <p:cNvSpPr>
            <a:spLocks noGrp="1"/>
          </p:cNvSpPr>
          <p:nvPr>
            <p:ph type="sldNum" sz="quarter" idx="12"/>
          </p:nvPr>
        </p:nvSpPr>
        <p:spPr/>
        <p:txBody>
          <a:bodyPr/>
          <a:lstStyle/>
          <a:p>
            <a:fld id="{0ADF6D4C-53ED-40DF-A238-6E9CFA290475}" type="slidenum">
              <a:rPr lang="en-US" smtClean="0"/>
              <a:pPr/>
              <a:t>20</a:t>
            </a:fld>
            <a:endParaRPr lang="en-US"/>
          </a:p>
        </p:txBody>
      </p:sp>
    </p:spTree>
    <p:extLst>
      <p:ext uri="{BB962C8B-B14F-4D97-AF65-F5344CB8AC3E}">
        <p14:creationId xmlns:p14="http://schemas.microsoft.com/office/powerpoint/2010/main" val="25738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786"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Assessing Intelligence</a:t>
            </a:r>
          </a:p>
        </p:txBody>
      </p:sp>
      <p:sp>
        <p:nvSpPr>
          <p:cNvPr id="1398787" name="Rectangle 3"/>
          <p:cNvSpPr>
            <a:spLocks noChangeArrowheads="1"/>
          </p:cNvSpPr>
          <p:nvPr/>
        </p:nvSpPr>
        <p:spPr bwMode="auto">
          <a:xfrm>
            <a:off x="366713" y="1600200"/>
            <a:ext cx="8382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Psychologists define intelligence testing as a method for assessing an individual’s mental aptitudes and comparing them with others using numerical scores.</a:t>
            </a: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endParaRPr lang="en-US" sz="2800" dirty="0">
              <a:latin typeface="Berlin Sans FB" pitchFamily="34" charset="0"/>
            </a:endParaRPr>
          </a:p>
        </p:txBody>
      </p:sp>
    </p:spTree>
    <p:extLst>
      <p:ext uri="{BB962C8B-B14F-4D97-AF65-F5344CB8AC3E}">
        <p14:creationId xmlns:p14="http://schemas.microsoft.com/office/powerpoint/2010/main" val="71547048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834"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Alfred </a:t>
            </a:r>
            <a:r>
              <a:rPr lang="en-US" sz="4000" dirty="0" err="1">
                <a:latin typeface="Berlin Sans FB" pitchFamily="34" charset="0"/>
              </a:rPr>
              <a:t>Binet</a:t>
            </a:r>
            <a:endParaRPr lang="en-US" sz="4000" dirty="0">
              <a:latin typeface="Berlin Sans FB" pitchFamily="34" charset="0"/>
            </a:endParaRPr>
          </a:p>
        </p:txBody>
      </p:sp>
      <p:sp>
        <p:nvSpPr>
          <p:cNvPr id="1400835" name="Rectangle 3"/>
          <p:cNvSpPr>
            <a:spLocks noChangeArrowheads="1"/>
          </p:cNvSpPr>
          <p:nvPr/>
        </p:nvSpPr>
        <p:spPr bwMode="auto">
          <a:xfrm>
            <a:off x="366713" y="1600200"/>
            <a:ext cx="42052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Alfred </a:t>
            </a:r>
            <a:r>
              <a:rPr lang="en-US" sz="2800" dirty="0" err="1">
                <a:latin typeface="Berlin Sans FB" pitchFamily="34" charset="0"/>
              </a:rPr>
              <a:t>Binet</a:t>
            </a:r>
            <a:r>
              <a:rPr lang="en-US" sz="2800" dirty="0">
                <a:latin typeface="Berlin Sans FB" pitchFamily="34" charset="0"/>
              </a:rPr>
              <a:t> and his colleague started modern intelligence testing by developing questions that would predict children’s future progress in the Paris school system.</a:t>
            </a:r>
          </a:p>
        </p:txBody>
      </p:sp>
      <p:pic>
        <p:nvPicPr>
          <p:cNvPr id="1400836" name="Picture 4" descr="MyersPsy8e_11UN0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02200" y="1600200"/>
            <a:ext cx="3846513"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982680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82" name="Rectangle 2"/>
          <p:cNvSpPr>
            <a:spLocks noGrp="1" noChangeArrowheads="1"/>
          </p:cNvSpPr>
          <p:nvPr>
            <p:ph type="title"/>
          </p:nvPr>
        </p:nvSpPr>
        <p:spPr>
          <a:xfrm>
            <a:off x="671513" y="290513"/>
            <a:ext cx="7772400" cy="547687"/>
          </a:xfrm>
        </p:spPr>
        <p:txBody>
          <a:bodyPr>
            <a:normAutofit fontScale="90000"/>
          </a:bodyPr>
          <a:lstStyle/>
          <a:p>
            <a:r>
              <a:rPr lang="en-US" sz="4000" dirty="0">
                <a:latin typeface="Berlin Sans FB" pitchFamily="34" charset="0"/>
              </a:rPr>
              <a:t>Lewis </a:t>
            </a:r>
            <a:r>
              <a:rPr lang="en-US" sz="4000" dirty="0" err="1">
                <a:latin typeface="Berlin Sans FB" pitchFamily="34" charset="0"/>
              </a:rPr>
              <a:t>Terman</a:t>
            </a:r>
            <a:endParaRPr lang="en-US" sz="4000" dirty="0">
              <a:latin typeface="Berlin Sans FB" pitchFamily="34" charset="0"/>
            </a:endParaRPr>
          </a:p>
        </p:txBody>
      </p:sp>
      <p:pic>
        <p:nvPicPr>
          <p:cNvPr id="1402883" name="Picture 3" descr="MyersPsy8e_11UN0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764088" y="1752600"/>
            <a:ext cx="3694112"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2884" name="Rectangle 4"/>
          <p:cNvSpPr>
            <a:spLocks noChangeArrowheads="1"/>
          </p:cNvSpPr>
          <p:nvPr/>
        </p:nvSpPr>
        <p:spPr bwMode="auto">
          <a:xfrm>
            <a:off x="0" y="1746956"/>
            <a:ext cx="4764088" cy="427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Lewis </a:t>
            </a:r>
            <a:r>
              <a:rPr lang="en-US" sz="2800" dirty="0" err="1">
                <a:latin typeface="Berlin Sans FB" pitchFamily="34" charset="0"/>
              </a:rPr>
              <a:t>Terman</a:t>
            </a:r>
            <a:r>
              <a:rPr lang="en-US" sz="2800" dirty="0">
                <a:latin typeface="Berlin Sans FB" pitchFamily="34" charset="0"/>
              </a:rPr>
              <a:t> adapted </a:t>
            </a:r>
            <a:r>
              <a:rPr lang="en-US" sz="2800" dirty="0" err="1">
                <a:latin typeface="Berlin Sans FB" pitchFamily="34" charset="0"/>
              </a:rPr>
              <a:t>Binet’s</a:t>
            </a:r>
            <a:r>
              <a:rPr lang="en-US" sz="2800" dirty="0">
                <a:latin typeface="Berlin Sans FB" pitchFamily="34" charset="0"/>
              </a:rPr>
              <a:t> test for American school children and named the test the Stanford-</a:t>
            </a:r>
            <a:r>
              <a:rPr lang="en-US" sz="2800" dirty="0" err="1">
                <a:latin typeface="Berlin Sans FB" pitchFamily="34" charset="0"/>
              </a:rPr>
              <a:t>Binet</a:t>
            </a:r>
            <a:r>
              <a:rPr lang="en-US" sz="2800" dirty="0">
                <a:latin typeface="Berlin Sans FB" pitchFamily="34" charset="0"/>
              </a:rPr>
              <a:t> Test</a:t>
            </a: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a:latin typeface="Berlin Sans FB" pitchFamily="34" charset="0"/>
              </a:rPr>
              <a:t>He normed the IQ tests but his samples were not representative. Much bias in the early tests. </a:t>
            </a:r>
          </a:p>
        </p:txBody>
      </p:sp>
    </p:spTree>
    <p:extLst>
      <p:ext uri="{BB962C8B-B14F-4D97-AF65-F5344CB8AC3E}">
        <p14:creationId xmlns:p14="http://schemas.microsoft.com/office/powerpoint/2010/main" val="588959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8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8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ltLang="en-US" dirty="0">
                <a:latin typeface="Berlin Sans FB" panose="020E0602020502020306" pitchFamily="34" charset="0"/>
              </a:rPr>
              <a:t>Intelligence Quotient</a:t>
            </a:r>
          </a:p>
        </p:txBody>
      </p:sp>
      <p:sp>
        <p:nvSpPr>
          <p:cNvPr id="172035" name="Rectangle 3"/>
          <p:cNvSpPr>
            <a:spLocks noGrp="1" noChangeArrowheads="1"/>
          </p:cNvSpPr>
          <p:nvPr>
            <p:ph type="body" idx="1"/>
          </p:nvPr>
        </p:nvSpPr>
        <p:spPr>
          <a:xfrm>
            <a:off x="457200" y="1371601"/>
            <a:ext cx="8382000" cy="2362200"/>
          </a:xfrm>
        </p:spPr>
        <p:txBody>
          <a:bodyPr>
            <a:normAutofit/>
          </a:bodyPr>
          <a:lstStyle/>
          <a:p>
            <a:r>
              <a:rPr lang="en-US" dirty="0"/>
              <a:t>William Stern introduced the formula of </a:t>
            </a:r>
            <a:r>
              <a:rPr lang="en-US" dirty="0">
                <a:solidFill>
                  <a:srgbClr val="FFFF00"/>
                </a:solidFill>
              </a:rPr>
              <a:t>Intelligence Quotient (IQ) </a:t>
            </a:r>
            <a:endParaRPr lang="en-US" dirty="0"/>
          </a:p>
          <a:p>
            <a:pPr marL="0" indent="0">
              <a:buNone/>
            </a:pPr>
            <a:endParaRPr lang="en-US" altLang="en-US" dirty="0"/>
          </a:p>
          <a:p>
            <a:pPr marL="0" indent="0">
              <a:buNone/>
            </a:pPr>
            <a:endParaRPr lang="en-US" altLang="en-US" dirty="0"/>
          </a:p>
          <a:p>
            <a:endParaRPr lang="en-US" altLang="en-US" dirty="0"/>
          </a:p>
          <a:p>
            <a:endParaRPr lang="en-US" altLang="en-US" dirty="0"/>
          </a:p>
          <a:p>
            <a:pPr marL="0" indent="0">
              <a:buNone/>
            </a:pPr>
            <a:endParaRPr lang="en-US" altLang="en-US" dirty="0"/>
          </a:p>
        </p:txBody>
      </p:sp>
      <p:pic>
        <p:nvPicPr>
          <p:cNvPr id="4" name="Picture 5" descr="IQ Formu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190304" y="2152915"/>
            <a:ext cx="5648896" cy="1524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3"/>
          <a:stretch>
            <a:fillRect/>
          </a:stretch>
        </p:blipFill>
        <p:spPr>
          <a:xfrm>
            <a:off x="5791200" y="3810000"/>
            <a:ext cx="2514600" cy="2828924"/>
          </a:xfrm>
          <a:prstGeom prst="rect">
            <a:avLst/>
          </a:prstGeom>
        </p:spPr>
      </p:pic>
      <p:sp>
        <p:nvSpPr>
          <p:cNvPr id="5" name="Rectangle 4"/>
          <p:cNvSpPr/>
          <p:nvPr/>
        </p:nvSpPr>
        <p:spPr>
          <a:xfrm>
            <a:off x="462844" y="3999971"/>
            <a:ext cx="5328356" cy="2246769"/>
          </a:xfrm>
          <a:prstGeom prst="rect">
            <a:avLst/>
          </a:prstGeom>
        </p:spPr>
        <p:txBody>
          <a:bodyPr wrap="square">
            <a:spAutoFit/>
          </a:bodyPr>
          <a:lstStyle/>
          <a:p>
            <a:pPr marL="548640" lvl="0" indent="-411480" fontAlgn="auto">
              <a:spcBef>
                <a:spcPct val="20000"/>
              </a:spcBef>
              <a:spcAft>
                <a:spcPts val="0"/>
              </a:spcAft>
              <a:buClr>
                <a:prstClr val="white">
                  <a:shade val="95000"/>
                </a:prstClr>
              </a:buClr>
              <a:buSzPct val="65000"/>
              <a:buFont typeface="Wingdings 2"/>
              <a:buChar char=""/>
            </a:pPr>
            <a:r>
              <a:rPr lang="en-US" altLang="en-US" sz="2800" dirty="0">
                <a:solidFill>
                  <a:prstClr val="white"/>
                </a:solidFill>
                <a:latin typeface="Berlin Sans FB" pitchFamily="34" charset="0"/>
              </a:rPr>
              <a:t>Chronological age of the child and the mental age which corresponds to the difficulty of the questions a child can answer</a:t>
            </a:r>
          </a:p>
        </p:txBody>
      </p:sp>
    </p:spTree>
    <p:extLst>
      <p:ext uri="{BB962C8B-B14F-4D97-AF65-F5344CB8AC3E}">
        <p14:creationId xmlns:p14="http://schemas.microsoft.com/office/powerpoint/2010/main" val="18909795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257800"/>
          </a:xfrm>
        </p:spPr>
        <p:txBody>
          <a:bodyPr>
            <a:normAutofit lnSpcReduction="10000"/>
          </a:bodyPr>
          <a:lstStyle/>
          <a:p>
            <a:r>
              <a:rPr lang="en-US" altLang="en-US" sz="2800" dirty="0"/>
              <a:t>An average 8-year-old child should have the mental age of 8 years. 					        8/8=1*100=100 IQ (the mean)</a:t>
            </a:r>
          </a:p>
          <a:p>
            <a:r>
              <a:rPr lang="en-US" altLang="en-US" sz="2800" dirty="0"/>
              <a:t>An 8 year old with a mental age of 10 years is 		10/8=1.25*100=125 IQ</a:t>
            </a:r>
          </a:p>
          <a:p>
            <a:r>
              <a:rPr lang="en-US" altLang="en-US" sz="2800" dirty="0"/>
              <a:t>Imagine a child who is 5 years old and had an IQ of 165.  What is their mental age?  </a:t>
            </a:r>
          </a:p>
          <a:p>
            <a:pPr marL="0" indent="0">
              <a:buNone/>
            </a:pPr>
            <a:r>
              <a:rPr lang="en-US" altLang="en-US" sz="2800" dirty="0"/>
              <a:t>           X/5=1.65*100=165  </a:t>
            </a:r>
          </a:p>
          <a:p>
            <a:pPr marL="0" indent="0">
              <a:buNone/>
            </a:pPr>
            <a:r>
              <a:rPr lang="en-US" altLang="en-US" sz="2800" dirty="0"/>
              <a:t>			About 8 years, 3 months</a:t>
            </a:r>
          </a:p>
          <a:p>
            <a:pPr marL="0" indent="0">
              <a:buNone/>
            </a:pPr>
            <a:endParaRPr lang="en-US" altLang="en-US" dirty="0"/>
          </a:p>
          <a:p>
            <a:pPr marL="0" indent="0">
              <a:buNone/>
            </a:pPr>
            <a:r>
              <a:rPr lang="en-US" altLang="en-US" dirty="0"/>
              <a:t>Doesn’t work on adults.  A 40 year who has the mental age of 20 shouldn’t have an IQ of 50.</a:t>
            </a:r>
          </a:p>
          <a:p>
            <a:endParaRPr lang="en-US" dirty="0"/>
          </a:p>
        </p:txBody>
      </p:sp>
    </p:spTree>
    <p:extLst>
      <p:ext uri="{BB962C8B-B14F-4D97-AF65-F5344CB8AC3E}">
        <p14:creationId xmlns:p14="http://schemas.microsoft.com/office/powerpoint/2010/main" val="382936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Berlin Sans FB" panose="020E0602020502020306" pitchFamily="34" charset="0"/>
              </a:rPr>
              <a:t>Basics of Intelligence Test Components</a:t>
            </a:r>
          </a:p>
        </p:txBody>
      </p:sp>
      <p:sp>
        <p:nvSpPr>
          <p:cNvPr id="3" name="Content Placeholder 2"/>
          <p:cNvSpPr>
            <a:spLocks noGrp="1"/>
          </p:cNvSpPr>
          <p:nvPr>
            <p:ph idx="1"/>
          </p:nvPr>
        </p:nvSpPr>
        <p:spPr>
          <a:xfrm>
            <a:off x="38100" y="1752600"/>
            <a:ext cx="9067800" cy="4953000"/>
          </a:xfrm>
        </p:spPr>
        <p:txBody>
          <a:bodyPr>
            <a:normAutofit/>
          </a:bodyPr>
          <a:lstStyle/>
          <a:p>
            <a:r>
              <a:rPr lang="en-US" sz="2400" dirty="0"/>
              <a:t>Short term memory</a:t>
            </a:r>
          </a:p>
          <a:p>
            <a:pPr lvl="1"/>
            <a:r>
              <a:rPr lang="en-US" sz="2400" dirty="0"/>
              <a:t>Can you replicate this model?</a:t>
            </a:r>
          </a:p>
          <a:p>
            <a:r>
              <a:rPr lang="en-US" sz="2400" dirty="0"/>
              <a:t>Long term memory</a:t>
            </a:r>
          </a:p>
          <a:p>
            <a:pPr lvl="1"/>
            <a:r>
              <a:rPr lang="en-US" sz="2400" dirty="0"/>
              <a:t>Vocabulary is a good indicator</a:t>
            </a:r>
          </a:p>
          <a:p>
            <a:r>
              <a:rPr lang="en-US" sz="2400" dirty="0"/>
              <a:t>Association</a:t>
            </a:r>
          </a:p>
          <a:p>
            <a:pPr lvl="1"/>
            <a:r>
              <a:rPr lang="en-US" sz="2400" dirty="0"/>
              <a:t>A cat is to feline as a dog is to ….</a:t>
            </a:r>
          </a:p>
          <a:p>
            <a:r>
              <a:rPr lang="en-US" sz="2400" dirty="0"/>
              <a:t>Evaluation</a:t>
            </a:r>
          </a:p>
          <a:p>
            <a:pPr lvl="1"/>
            <a:r>
              <a:rPr lang="en-US" sz="2400" dirty="0"/>
              <a:t>If you could have any one tool on an island, what would it be</a:t>
            </a:r>
          </a:p>
          <a:p>
            <a:r>
              <a:rPr lang="en-US" sz="2400" dirty="0"/>
              <a:t>Reasoning</a:t>
            </a:r>
          </a:p>
          <a:p>
            <a:pPr lvl="1"/>
            <a:r>
              <a:rPr lang="en-US" sz="2400" dirty="0"/>
              <a:t>Convergent (one answer) and Divergent thinking (many answers)</a:t>
            </a:r>
          </a:p>
        </p:txBody>
      </p:sp>
      <p:pic>
        <p:nvPicPr>
          <p:cNvPr id="4" name="Picture 3"/>
          <p:cNvPicPr>
            <a:picLocks noChangeAspect="1"/>
          </p:cNvPicPr>
          <p:nvPr/>
        </p:nvPicPr>
        <p:blipFill>
          <a:blip r:embed="rId3"/>
          <a:stretch>
            <a:fillRect/>
          </a:stretch>
        </p:blipFill>
        <p:spPr>
          <a:xfrm>
            <a:off x="5105400" y="1752600"/>
            <a:ext cx="3747004" cy="3074126"/>
          </a:xfrm>
          <a:prstGeom prst="rect">
            <a:avLst/>
          </a:prstGeom>
        </p:spPr>
      </p:pic>
    </p:spTree>
    <p:extLst>
      <p:ext uri="{BB962C8B-B14F-4D97-AF65-F5344CB8AC3E}">
        <p14:creationId xmlns:p14="http://schemas.microsoft.com/office/powerpoint/2010/main" val="228638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97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David Wechsler</a:t>
            </a:r>
          </a:p>
        </p:txBody>
      </p:sp>
      <p:sp>
        <p:nvSpPr>
          <p:cNvPr id="1406979" name="Rectangle 3"/>
          <p:cNvSpPr>
            <a:spLocks noChangeArrowheads="1"/>
          </p:cNvSpPr>
          <p:nvPr/>
        </p:nvSpPr>
        <p:spPr bwMode="auto">
          <a:xfrm>
            <a:off x="152400" y="1219200"/>
            <a:ext cx="5638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smtClean="0">
                <a:solidFill>
                  <a:srgbClr val="FFFF00"/>
                </a:solidFill>
                <a:latin typeface="Berlin Sans FB" pitchFamily="34" charset="0"/>
              </a:rPr>
              <a:t>Wechsler </a:t>
            </a:r>
            <a:r>
              <a:rPr lang="en-US" sz="2800" dirty="0">
                <a:solidFill>
                  <a:srgbClr val="FFFF00"/>
                </a:solidFill>
                <a:latin typeface="Berlin Sans FB" pitchFamily="34" charset="0"/>
              </a:rPr>
              <a:t>Adult Intelligence Scale (WAIS) </a:t>
            </a:r>
            <a:endParaRPr lang="en-US" sz="2800" dirty="0" smtClean="0">
              <a:solidFill>
                <a:srgbClr val="FFFF00"/>
              </a:solidFill>
              <a:latin typeface="Berlin Sans FB" pitchFamily="34" charset="0"/>
            </a:endParaRPr>
          </a:p>
          <a:p>
            <a:pPr algn="ctr">
              <a:spcBef>
                <a:spcPct val="20000"/>
              </a:spcBef>
              <a:buFont typeface="Wingdings" pitchFamily="2" charset="2"/>
              <a:buNone/>
            </a:pPr>
            <a:r>
              <a:rPr lang="en-US" sz="2800" dirty="0" smtClean="0">
                <a:solidFill>
                  <a:srgbClr val="FFFF00"/>
                </a:solidFill>
                <a:latin typeface="Berlin Sans FB" pitchFamily="34" charset="0"/>
              </a:rPr>
              <a:t>Wechsler </a:t>
            </a:r>
            <a:r>
              <a:rPr lang="en-US" sz="2800" dirty="0">
                <a:solidFill>
                  <a:srgbClr val="FFFF00"/>
                </a:solidFill>
                <a:latin typeface="Berlin Sans FB" pitchFamily="34" charset="0"/>
              </a:rPr>
              <a:t>Intelligence Scale for Children (</a:t>
            </a:r>
            <a:r>
              <a:rPr lang="en-US" sz="2800" dirty="0" smtClean="0">
                <a:solidFill>
                  <a:srgbClr val="FFFF00"/>
                </a:solidFill>
                <a:latin typeface="Berlin Sans FB" pitchFamily="34" charset="0"/>
              </a:rPr>
              <a:t>WISC)</a:t>
            </a:r>
          </a:p>
          <a:p>
            <a:pPr algn="ctr">
              <a:spcBef>
                <a:spcPct val="20000"/>
              </a:spcBef>
              <a:buFont typeface="Wingdings" pitchFamily="2" charset="2"/>
              <a:buNone/>
            </a:pPr>
            <a:r>
              <a:rPr lang="en-US" sz="2800" dirty="0" smtClean="0">
                <a:latin typeface="Berlin Sans FB" pitchFamily="34" charset="0"/>
              </a:rPr>
              <a:t>Measures </a:t>
            </a:r>
            <a:r>
              <a:rPr lang="en-US" sz="2800" dirty="0">
                <a:latin typeface="Berlin Sans FB" pitchFamily="34" charset="0"/>
              </a:rPr>
              <a:t>overall intelligence, and in addition 11 other aspects related to intelligence designed to assess clinical and educational problems.</a:t>
            </a:r>
          </a:p>
          <a:p>
            <a:pPr algn="ctr">
              <a:spcBef>
                <a:spcPct val="20000"/>
              </a:spcBef>
              <a:buFont typeface="Wingdings" pitchFamily="2" charset="2"/>
              <a:buNone/>
            </a:pPr>
            <a:endParaRPr lang="en-US" sz="2800" dirty="0">
              <a:latin typeface="Berlin Sans FB" pitchFamily="34" charset="0"/>
            </a:endParaRPr>
          </a:p>
        </p:txBody>
      </p:sp>
      <p:pic>
        <p:nvPicPr>
          <p:cNvPr id="1406980" name="Picture 4" descr="MyersPsy8e_11UN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686548" y="1236785"/>
            <a:ext cx="3475037"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7385065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6" name="Rectangle 2"/>
          <p:cNvSpPr>
            <a:spLocks noGrp="1" noChangeArrowheads="1"/>
          </p:cNvSpPr>
          <p:nvPr>
            <p:ph type="title"/>
          </p:nvPr>
        </p:nvSpPr>
        <p:spPr>
          <a:xfrm>
            <a:off x="671513" y="276225"/>
            <a:ext cx="7772400" cy="638175"/>
          </a:xfrm>
        </p:spPr>
        <p:txBody>
          <a:bodyPr>
            <a:normAutofit fontScale="90000"/>
          </a:bodyPr>
          <a:lstStyle/>
          <a:p>
            <a:r>
              <a:rPr lang="en-US" sz="4000" dirty="0">
                <a:latin typeface="Berlin Sans FB" pitchFamily="34" charset="0"/>
              </a:rPr>
              <a:t>WAIS</a:t>
            </a:r>
          </a:p>
        </p:txBody>
      </p:sp>
      <p:pic>
        <p:nvPicPr>
          <p:cNvPr id="1409028" name="Picture 4" descr="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1672" y="1066800"/>
            <a:ext cx="8672082" cy="55431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103952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074" name="Rectangle 2"/>
          <p:cNvSpPr>
            <a:spLocks noGrp="1" noChangeArrowheads="1"/>
          </p:cNvSpPr>
          <p:nvPr>
            <p:ph type="title"/>
          </p:nvPr>
        </p:nvSpPr>
        <p:spPr>
          <a:xfrm>
            <a:off x="671513" y="276225"/>
            <a:ext cx="7772400" cy="1143000"/>
          </a:xfrm>
        </p:spPr>
        <p:txBody>
          <a:bodyPr/>
          <a:lstStyle/>
          <a:p>
            <a:r>
              <a:rPr lang="en-US" sz="3600" dirty="0">
                <a:latin typeface="Berlin Sans FB" pitchFamily="34" charset="0"/>
              </a:rPr>
              <a:t>Principles of Test Construction</a:t>
            </a:r>
          </a:p>
        </p:txBody>
      </p:sp>
      <p:sp>
        <p:nvSpPr>
          <p:cNvPr id="1411075" name="Rectangle 3"/>
          <p:cNvSpPr>
            <a:spLocks noChangeArrowheads="1"/>
          </p:cNvSpPr>
          <p:nvPr/>
        </p:nvSpPr>
        <p:spPr bwMode="auto">
          <a:xfrm>
            <a:off x="519113" y="1600200"/>
            <a:ext cx="807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For a psychological test to be acceptable it must fulfill three criteria:</a:t>
            </a:r>
          </a:p>
        </p:txBody>
      </p:sp>
      <p:sp>
        <p:nvSpPr>
          <p:cNvPr id="1411076" name="Rectangle 4"/>
          <p:cNvSpPr>
            <a:spLocks noChangeArrowheads="1"/>
          </p:cNvSpPr>
          <p:nvPr/>
        </p:nvSpPr>
        <p:spPr bwMode="auto">
          <a:xfrm>
            <a:off x="2867025" y="3200400"/>
            <a:ext cx="33766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800" dirty="0">
                <a:latin typeface="Berlin Sans FB" pitchFamily="34" charset="0"/>
              </a:rPr>
              <a:t>Standardization</a:t>
            </a:r>
          </a:p>
          <a:p>
            <a:pPr marL="609600" indent="-609600">
              <a:spcBef>
                <a:spcPct val="20000"/>
              </a:spcBef>
              <a:buFont typeface="Wingdings" pitchFamily="2" charset="2"/>
              <a:buAutoNum type="arabicPeriod"/>
            </a:pPr>
            <a:r>
              <a:rPr lang="en-US" sz="2800" dirty="0">
                <a:latin typeface="Berlin Sans FB" pitchFamily="34" charset="0"/>
              </a:rPr>
              <a:t>Reliability</a:t>
            </a:r>
          </a:p>
          <a:p>
            <a:pPr marL="609600" indent="-609600">
              <a:spcBef>
                <a:spcPct val="20000"/>
              </a:spcBef>
              <a:buFont typeface="Wingdings" pitchFamily="2" charset="2"/>
              <a:buAutoNum type="arabicPeriod"/>
            </a:pPr>
            <a:r>
              <a:rPr lang="en-US" sz="2800" dirty="0">
                <a:latin typeface="Berlin Sans FB" pitchFamily="34" charset="0"/>
              </a:rPr>
              <a:t>Validity</a:t>
            </a:r>
          </a:p>
        </p:txBody>
      </p:sp>
    </p:spTree>
    <p:extLst>
      <p:ext uri="{BB962C8B-B14F-4D97-AF65-F5344CB8AC3E}">
        <p14:creationId xmlns:p14="http://schemas.microsoft.com/office/powerpoint/2010/main" val="29143000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11076"/>
                                        </p:tgtEl>
                                        <p:attrNameLst>
                                          <p:attrName>style.visibility</p:attrName>
                                        </p:attrNameLst>
                                      </p:cBhvr>
                                      <p:to>
                                        <p:strVal val="visible"/>
                                      </p:to>
                                    </p:set>
                                    <p:animEffect transition="in" filter="dissolve">
                                      <p:cBhvr>
                                        <p:cTn id="7" dur="500"/>
                                        <p:tgtEl>
                                          <p:spTgt spid="141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82" name="Rectangle 2"/>
          <p:cNvSpPr>
            <a:spLocks noGrp="1" noChangeArrowheads="1"/>
          </p:cNvSpPr>
          <p:nvPr>
            <p:ph type="title"/>
          </p:nvPr>
        </p:nvSpPr>
        <p:spPr>
          <a:xfrm>
            <a:off x="671513" y="290513"/>
            <a:ext cx="7772400" cy="547687"/>
          </a:xfrm>
        </p:spPr>
        <p:txBody>
          <a:bodyPr>
            <a:normAutofit fontScale="90000"/>
          </a:bodyPr>
          <a:lstStyle/>
          <a:p>
            <a:r>
              <a:rPr lang="en-US" sz="4000" dirty="0">
                <a:latin typeface="Berlin Sans FB" pitchFamily="34" charset="0"/>
              </a:rPr>
              <a:t>Lewis </a:t>
            </a:r>
            <a:r>
              <a:rPr lang="en-US" sz="4000" dirty="0" err="1">
                <a:latin typeface="Berlin Sans FB" pitchFamily="34" charset="0"/>
              </a:rPr>
              <a:t>Terman</a:t>
            </a:r>
            <a:endParaRPr lang="en-US" sz="4000" dirty="0">
              <a:latin typeface="Berlin Sans FB" pitchFamily="34" charset="0"/>
            </a:endParaRPr>
          </a:p>
        </p:txBody>
      </p:sp>
      <p:pic>
        <p:nvPicPr>
          <p:cNvPr id="1402883" name="Picture 3" descr="MyersPsy8e_11UN0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764088" y="1752600"/>
            <a:ext cx="3694112"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2884" name="Rectangle 4"/>
          <p:cNvSpPr>
            <a:spLocks noChangeArrowheads="1"/>
          </p:cNvSpPr>
          <p:nvPr/>
        </p:nvSpPr>
        <p:spPr bwMode="auto">
          <a:xfrm>
            <a:off x="0" y="1746956"/>
            <a:ext cx="4764088" cy="427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Lewis </a:t>
            </a:r>
            <a:r>
              <a:rPr lang="en-US" sz="2800" dirty="0" err="1">
                <a:latin typeface="Berlin Sans FB" pitchFamily="34" charset="0"/>
              </a:rPr>
              <a:t>Terman</a:t>
            </a:r>
            <a:r>
              <a:rPr lang="en-US" sz="2800" dirty="0">
                <a:latin typeface="Berlin Sans FB" pitchFamily="34" charset="0"/>
              </a:rPr>
              <a:t> adapted </a:t>
            </a:r>
            <a:r>
              <a:rPr lang="en-US" sz="2800" dirty="0" err="1">
                <a:latin typeface="Berlin Sans FB" pitchFamily="34" charset="0"/>
              </a:rPr>
              <a:t>Binet’s</a:t>
            </a:r>
            <a:r>
              <a:rPr lang="en-US" sz="2800" dirty="0">
                <a:latin typeface="Berlin Sans FB" pitchFamily="34" charset="0"/>
              </a:rPr>
              <a:t> test for American school children and named the test the Stanford-</a:t>
            </a:r>
            <a:r>
              <a:rPr lang="en-US" sz="2800" dirty="0" err="1">
                <a:latin typeface="Berlin Sans FB" pitchFamily="34" charset="0"/>
              </a:rPr>
              <a:t>Binet</a:t>
            </a:r>
            <a:r>
              <a:rPr lang="en-US" sz="2800" dirty="0">
                <a:latin typeface="Berlin Sans FB" pitchFamily="34" charset="0"/>
              </a:rPr>
              <a:t> Test</a:t>
            </a: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a:latin typeface="Berlin Sans FB" pitchFamily="34" charset="0"/>
              </a:rPr>
              <a:t>He normed the IQ tests but his samples were not representative. Much bias in the early tests. </a:t>
            </a:r>
          </a:p>
        </p:txBody>
      </p:sp>
    </p:spTree>
    <p:extLst>
      <p:ext uri="{BB962C8B-B14F-4D97-AF65-F5344CB8AC3E}">
        <p14:creationId xmlns:p14="http://schemas.microsoft.com/office/powerpoint/2010/main" val="2449751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8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8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22"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Standardization</a:t>
            </a:r>
          </a:p>
        </p:txBody>
      </p:sp>
      <p:sp>
        <p:nvSpPr>
          <p:cNvPr id="1413123" name="Rectangle 3"/>
          <p:cNvSpPr>
            <a:spLocks noChangeArrowheads="1"/>
          </p:cNvSpPr>
          <p:nvPr/>
        </p:nvSpPr>
        <p:spPr bwMode="auto">
          <a:xfrm>
            <a:off x="-141516" y="1372966"/>
            <a:ext cx="911134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Standardizing a test involves administering the test to a representative sample of future test takers in order to establish a basis for meaningful comparison.</a:t>
            </a:r>
          </a:p>
        </p:txBody>
      </p:sp>
      <p:sp>
        <p:nvSpPr>
          <p:cNvPr id="2" name="Rectangle 1"/>
          <p:cNvSpPr/>
          <p:nvPr/>
        </p:nvSpPr>
        <p:spPr>
          <a:xfrm>
            <a:off x="653143" y="2913512"/>
            <a:ext cx="7696200" cy="1384995"/>
          </a:xfrm>
          <a:prstGeom prst="rect">
            <a:avLst/>
          </a:prstGeom>
        </p:spPr>
        <p:txBody>
          <a:bodyPr wrap="square">
            <a:spAutoFit/>
          </a:bodyPr>
          <a:lstStyle/>
          <a:p>
            <a:pPr algn="ctr"/>
            <a:r>
              <a:rPr lang="en-US" sz="2800" dirty="0">
                <a:latin typeface="Berlin Sans FB" pitchFamily="34" charset="0"/>
              </a:rPr>
              <a:t>Establishes </a:t>
            </a:r>
            <a:r>
              <a:rPr lang="en-US" sz="2800" b="1" dirty="0">
                <a:latin typeface="Berlin Sans FB" pitchFamily="34" charset="0"/>
              </a:rPr>
              <a:t>a normal distribution of scores </a:t>
            </a:r>
            <a:r>
              <a:rPr lang="en-US" sz="2800" dirty="0">
                <a:latin typeface="Berlin Sans FB" pitchFamily="34" charset="0"/>
              </a:rPr>
              <a:t>on a tested population — a bell-shaped pattern called the </a:t>
            </a:r>
            <a:r>
              <a:rPr lang="en-US" sz="2800" b="1" dirty="0">
                <a:solidFill>
                  <a:srgbClr val="FFFF00"/>
                </a:solidFill>
                <a:latin typeface="Berlin Sans FB" pitchFamily="34" charset="0"/>
              </a:rPr>
              <a:t>normal curve.</a:t>
            </a:r>
            <a:endParaRPr lang="en-US" sz="2800" b="1" dirty="0"/>
          </a:p>
        </p:txBody>
      </p:sp>
      <p:pic>
        <p:nvPicPr>
          <p:cNvPr id="3" name="Picture 2"/>
          <p:cNvPicPr>
            <a:picLocks noChangeAspect="1"/>
          </p:cNvPicPr>
          <p:nvPr/>
        </p:nvPicPr>
        <p:blipFill>
          <a:blip r:embed="rId3"/>
          <a:stretch>
            <a:fillRect/>
          </a:stretch>
        </p:blipFill>
        <p:spPr>
          <a:xfrm>
            <a:off x="4435926" y="4475829"/>
            <a:ext cx="3536473" cy="2263343"/>
          </a:xfrm>
          <a:prstGeom prst="rect">
            <a:avLst/>
          </a:prstGeom>
        </p:spPr>
      </p:pic>
      <p:sp>
        <p:nvSpPr>
          <p:cNvPr id="4" name="Rectangle 3"/>
          <p:cNvSpPr/>
          <p:nvPr/>
        </p:nvSpPr>
        <p:spPr>
          <a:xfrm>
            <a:off x="762000" y="4572000"/>
            <a:ext cx="3200400" cy="1815882"/>
          </a:xfrm>
          <a:prstGeom prst="rect">
            <a:avLst/>
          </a:prstGeom>
        </p:spPr>
        <p:txBody>
          <a:bodyPr wrap="square">
            <a:spAutoFit/>
          </a:bodyPr>
          <a:lstStyle/>
          <a:p>
            <a:pPr marL="457200" indent="-457200">
              <a:buFont typeface="Arial" panose="020B0604020202020204" pitchFamily="34" charset="0"/>
              <a:buChar char="•"/>
            </a:pPr>
            <a:r>
              <a:rPr lang="en-US" sz="2800" b="1" dirty="0">
                <a:latin typeface="Berlin Sans FB" panose="020E0602020502020306" pitchFamily="34" charset="0"/>
              </a:rPr>
              <a:t>34-14-2</a:t>
            </a:r>
          </a:p>
          <a:p>
            <a:pPr marL="457200" indent="-457200">
              <a:buFont typeface="Arial" panose="020B0604020202020204" pitchFamily="34" charset="0"/>
              <a:buChar char="•"/>
            </a:pPr>
            <a:r>
              <a:rPr lang="en-US" sz="2800" dirty="0">
                <a:latin typeface="Berlin Sans FB" panose="020E0602020502020306" pitchFamily="34" charset="0"/>
              </a:rPr>
              <a:t>“Normal” = “100”</a:t>
            </a:r>
          </a:p>
          <a:p>
            <a:pPr marL="457200" indent="-457200">
              <a:buFont typeface="Arial" panose="020B0604020202020204" pitchFamily="34" charset="0"/>
              <a:buChar char="•"/>
            </a:pPr>
            <a:r>
              <a:rPr lang="en-US" sz="2800" dirty="0">
                <a:latin typeface="Berlin Sans FB" panose="020E0602020502020306" pitchFamily="34" charset="0"/>
              </a:rPr>
              <a:t>Each standard deviation is 15</a:t>
            </a:r>
          </a:p>
        </p:txBody>
      </p:sp>
    </p:spTree>
    <p:extLst>
      <p:ext uri="{BB962C8B-B14F-4D97-AF65-F5344CB8AC3E}">
        <p14:creationId xmlns:p14="http://schemas.microsoft.com/office/powerpoint/2010/main" val="414280972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lair-Broeker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6" y="61508"/>
            <a:ext cx="9126383" cy="667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101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18" name="Rectangle 2"/>
          <p:cNvSpPr>
            <a:spLocks noGrp="1" noChangeArrowheads="1"/>
          </p:cNvSpPr>
          <p:nvPr>
            <p:ph type="title"/>
          </p:nvPr>
        </p:nvSpPr>
        <p:spPr>
          <a:xfrm>
            <a:off x="671513" y="276225"/>
            <a:ext cx="7772400" cy="1143000"/>
          </a:xfrm>
        </p:spPr>
        <p:txBody>
          <a:bodyPr/>
          <a:lstStyle/>
          <a:p>
            <a:r>
              <a:rPr lang="en-US" sz="3600" dirty="0">
                <a:latin typeface="Berlin Sans FB" pitchFamily="34" charset="0"/>
              </a:rPr>
              <a:t>Flynn Effect</a:t>
            </a:r>
          </a:p>
        </p:txBody>
      </p:sp>
      <p:sp>
        <p:nvSpPr>
          <p:cNvPr id="1417219" name="Rectangle 3"/>
          <p:cNvSpPr>
            <a:spLocks noChangeArrowheads="1"/>
          </p:cNvSpPr>
          <p:nvPr/>
        </p:nvSpPr>
        <p:spPr bwMode="auto">
          <a:xfrm>
            <a:off x="152400" y="1419225"/>
            <a:ext cx="8839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err="1">
                <a:latin typeface="Berlin Sans FB" pitchFamily="34" charset="0"/>
              </a:rPr>
              <a:t>Restandardization</a:t>
            </a:r>
            <a:r>
              <a:rPr lang="en-US" sz="2800" dirty="0">
                <a:latin typeface="Berlin Sans FB" pitchFamily="34" charset="0"/>
              </a:rPr>
              <a:t> required.  In the past 60 years intelligence scores have steadily risen by an average of 27 points — a phenomenon known as the </a:t>
            </a:r>
            <a:r>
              <a:rPr lang="en-US" sz="2800" dirty="0">
                <a:solidFill>
                  <a:srgbClr val="FFFF00"/>
                </a:solidFill>
                <a:latin typeface="Berlin Sans FB" pitchFamily="34" charset="0"/>
              </a:rPr>
              <a:t>Flynn Effect</a:t>
            </a:r>
            <a:r>
              <a:rPr lang="en-US" sz="2800" dirty="0">
                <a:latin typeface="Berlin Sans FB" pitchFamily="34" charset="0"/>
              </a:rPr>
              <a:t>.  </a:t>
            </a:r>
          </a:p>
        </p:txBody>
      </p:sp>
      <p:pic>
        <p:nvPicPr>
          <p:cNvPr id="1417220" name="Picture 4" descr="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71513" y="3429000"/>
            <a:ext cx="7772400" cy="3071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519072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title"/>
          </p:nvPr>
        </p:nvSpPr>
        <p:spPr>
          <a:xfrm>
            <a:off x="685800" y="276225"/>
            <a:ext cx="7772400" cy="790575"/>
          </a:xfrm>
        </p:spPr>
        <p:txBody>
          <a:bodyPr/>
          <a:lstStyle/>
          <a:p>
            <a:r>
              <a:rPr lang="en-US" sz="4000" dirty="0">
                <a:latin typeface="Berlin Sans FB" pitchFamily="34" charset="0"/>
              </a:rPr>
              <a:t>Reliability</a:t>
            </a:r>
          </a:p>
        </p:txBody>
      </p:sp>
      <p:sp>
        <p:nvSpPr>
          <p:cNvPr id="1419267" name="Rectangle 3"/>
          <p:cNvSpPr>
            <a:spLocks noChangeArrowheads="1"/>
          </p:cNvSpPr>
          <p:nvPr/>
        </p:nvSpPr>
        <p:spPr bwMode="auto">
          <a:xfrm>
            <a:off x="366713" y="990600"/>
            <a:ext cx="838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 test is </a:t>
            </a:r>
            <a:r>
              <a:rPr lang="en-US" sz="2800" i="1" dirty="0">
                <a:latin typeface="Berlin Sans FB" pitchFamily="34" charset="0"/>
              </a:rPr>
              <a:t>reliable</a:t>
            </a:r>
            <a:r>
              <a:rPr lang="en-US" sz="2800" dirty="0">
                <a:latin typeface="Berlin Sans FB" pitchFamily="34" charset="0"/>
              </a:rPr>
              <a:t> when it yields consistent results. To establish reliability researchers establish different procedures:</a:t>
            </a:r>
          </a:p>
        </p:txBody>
      </p:sp>
      <p:sp>
        <p:nvSpPr>
          <p:cNvPr id="1419268" name="Rectangle 4"/>
          <p:cNvSpPr>
            <a:spLocks noChangeArrowheads="1"/>
          </p:cNvSpPr>
          <p:nvPr/>
        </p:nvSpPr>
        <p:spPr bwMode="auto">
          <a:xfrm>
            <a:off x="685800" y="23622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800" dirty="0">
                <a:solidFill>
                  <a:srgbClr val="FFFF00"/>
                </a:solidFill>
                <a:latin typeface="Berlin Sans FB" pitchFamily="34" charset="0"/>
              </a:rPr>
              <a:t>Split-half Reliability: </a:t>
            </a:r>
            <a:r>
              <a:rPr lang="en-US" sz="2800" dirty="0">
                <a:latin typeface="Berlin Sans FB" pitchFamily="34" charset="0"/>
              </a:rPr>
              <a:t>Dividing the test into two equal halves and assessing how consistent the scores are.</a:t>
            </a:r>
          </a:p>
          <a:p>
            <a:pPr marL="609600" indent="-609600">
              <a:spcBef>
                <a:spcPct val="20000"/>
              </a:spcBef>
              <a:buFont typeface="Wingdings" pitchFamily="2" charset="2"/>
              <a:buAutoNum type="arabicPeriod"/>
            </a:pPr>
            <a:r>
              <a:rPr lang="en-US" sz="2800" dirty="0">
                <a:solidFill>
                  <a:srgbClr val="FFFF00"/>
                </a:solidFill>
                <a:latin typeface="Berlin Sans FB" pitchFamily="34" charset="0"/>
              </a:rPr>
              <a:t>Reliability using different tests: </a:t>
            </a:r>
            <a:r>
              <a:rPr lang="en-US" sz="2800" dirty="0">
                <a:latin typeface="Berlin Sans FB" pitchFamily="34" charset="0"/>
              </a:rPr>
              <a:t>Using different forms of the test to measure consistency between them.</a:t>
            </a:r>
          </a:p>
          <a:p>
            <a:pPr marL="609600" indent="-609600">
              <a:spcBef>
                <a:spcPct val="20000"/>
              </a:spcBef>
              <a:buFont typeface="Wingdings" pitchFamily="2" charset="2"/>
              <a:buAutoNum type="arabicPeriod"/>
            </a:pPr>
            <a:r>
              <a:rPr lang="en-US" sz="2800" dirty="0">
                <a:solidFill>
                  <a:srgbClr val="FFFF00"/>
                </a:solidFill>
                <a:latin typeface="Berlin Sans FB" pitchFamily="34" charset="0"/>
              </a:rPr>
              <a:t>Test-Retest Reliability: </a:t>
            </a:r>
            <a:r>
              <a:rPr lang="en-US" sz="2800" dirty="0">
                <a:latin typeface="Berlin Sans FB" pitchFamily="34" charset="0"/>
              </a:rPr>
              <a:t>Using the same test on two occasions to measure consistency.</a:t>
            </a:r>
          </a:p>
        </p:txBody>
      </p:sp>
    </p:spTree>
    <p:extLst>
      <p:ext uri="{BB962C8B-B14F-4D97-AF65-F5344CB8AC3E}">
        <p14:creationId xmlns:p14="http://schemas.microsoft.com/office/powerpoint/2010/main" val="8920855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19268"/>
                                        </p:tgtEl>
                                        <p:attrNameLst>
                                          <p:attrName>style.visibility</p:attrName>
                                        </p:attrNameLst>
                                      </p:cBhvr>
                                      <p:to>
                                        <p:strVal val="visible"/>
                                      </p:to>
                                    </p:set>
                                    <p:animEffect transition="in" filter="dissolve">
                                      <p:cBhvr>
                                        <p:cTn id="7" dur="500"/>
                                        <p:tgtEl>
                                          <p:spTgt spid="141926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1926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1926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192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2"/>
          <p:cNvSpPr>
            <a:spLocks noGrp="1" noChangeArrowheads="1"/>
          </p:cNvSpPr>
          <p:nvPr>
            <p:ph type="title"/>
          </p:nvPr>
        </p:nvSpPr>
        <p:spPr>
          <a:xfrm>
            <a:off x="685800" y="276225"/>
            <a:ext cx="7772400" cy="714375"/>
          </a:xfrm>
        </p:spPr>
        <p:txBody>
          <a:bodyPr/>
          <a:lstStyle/>
          <a:p>
            <a:r>
              <a:rPr lang="en-US" sz="4000" dirty="0">
                <a:latin typeface="Berlin Sans FB" pitchFamily="34" charset="0"/>
              </a:rPr>
              <a:t>Validity</a:t>
            </a:r>
          </a:p>
        </p:txBody>
      </p:sp>
      <p:sp>
        <p:nvSpPr>
          <p:cNvPr id="1421315" name="Rectangle 3"/>
          <p:cNvSpPr>
            <a:spLocks noChangeArrowheads="1"/>
          </p:cNvSpPr>
          <p:nvPr/>
        </p:nvSpPr>
        <p:spPr bwMode="auto">
          <a:xfrm>
            <a:off x="381227" y="990600"/>
            <a:ext cx="8382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Reliability of a test does not insure validity. Validity of a test refers to what the test is supposed to measure or predict.</a:t>
            </a:r>
          </a:p>
        </p:txBody>
      </p:sp>
      <p:sp>
        <p:nvSpPr>
          <p:cNvPr id="1421316" name="Rectangle 4"/>
          <p:cNvSpPr>
            <a:spLocks noChangeArrowheads="1"/>
          </p:cNvSpPr>
          <p:nvPr/>
        </p:nvSpPr>
        <p:spPr bwMode="auto">
          <a:xfrm>
            <a:off x="671512" y="2438400"/>
            <a:ext cx="8167687"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800" dirty="0">
                <a:solidFill>
                  <a:srgbClr val="FFFF00"/>
                </a:solidFill>
                <a:latin typeface="Berlin Sans FB" pitchFamily="34" charset="0"/>
              </a:rPr>
              <a:t>Content Validity: </a:t>
            </a:r>
            <a:r>
              <a:rPr lang="en-US" sz="2800" dirty="0">
                <a:latin typeface="Berlin Sans FB" pitchFamily="34" charset="0"/>
              </a:rPr>
              <a:t>Refers to the extent a test measures a particular behavior or trait. (Achievement tests)</a:t>
            </a:r>
          </a:p>
          <a:p>
            <a:pPr marL="609600" indent="-609600">
              <a:spcBef>
                <a:spcPct val="20000"/>
              </a:spcBef>
              <a:buFont typeface="Wingdings" pitchFamily="2" charset="2"/>
              <a:buAutoNum type="arabicPeriod"/>
            </a:pPr>
            <a:r>
              <a:rPr lang="en-US" sz="2800" dirty="0">
                <a:solidFill>
                  <a:srgbClr val="FFFF00"/>
                </a:solidFill>
                <a:latin typeface="Berlin Sans FB" pitchFamily="34" charset="0"/>
              </a:rPr>
              <a:t>Predictive Validity: </a:t>
            </a:r>
            <a:r>
              <a:rPr lang="en-US" sz="2800" dirty="0">
                <a:latin typeface="Berlin Sans FB" pitchFamily="34" charset="0"/>
              </a:rPr>
              <a:t>Refers to the function of a test in predicting a particular behavior or trait. (Aptitude tests)</a:t>
            </a:r>
          </a:p>
          <a:p>
            <a:pPr marL="609600" indent="-609600">
              <a:spcBef>
                <a:spcPct val="20000"/>
              </a:spcBef>
              <a:buFont typeface="Wingdings" pitchFamily="2" charset="2"/>
              <a:buAutoNum type="arabicPeriod"/>
            </a:pPr>
            <a:r>
              <a:rPr lang="en-US" sz="2800" dirty="0">
                <a:solidFill>
                  <a:srgbClr val="FFFF00"/>
                </a:solidFill>
                <a:latin typeface="Berlin Sans FB" pitchFamily="34" charset="0"/>
              </a:rPr>
              <a:t>Criterion Validity</a:t>
            </a:r>
            <a:r>
              <a:rPr lang="en-US" sz="2800" dirty="0">
                <a:solidFill>
                  <a:schemeClr val="bg1"/>
                </a:solidFill>
                <a:latin typeface="Berlin Sans FB" pitchFamily="34" charset="0"/>
              </a:rPr>
              <a:t>: </a:t>
            </a:r>
            <a:r>
              <a:rPr lang="en-US" sz="2800" dirty="0">
                <a:latin typeface="Berlin Sans FB" pitchFamily="34" charset="0"/>
              </a:rPr>
              <a:t>Do the results correlate with the results of other measures designed to assess similar things</a:t>
            </a:r>
          </a:p>
        </p:txBody>
      </p:sp>
    </p:spTree>
    <p:extLst>
      <p:ext uri="{BB962C8B-B14F-4D97-AF65-F5344CB8AC3E}">
        <p14:creationId xmlns:p14="http://schemas.microsoft.com/office/powerpoint/2010/main" val="12545682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1316"/>
                                        </p:tgtEl>
                                        <p:attrNameLst>
                                          <p:attrName>style.visibility</p:attrName>
                                        </p:attrNameLst>
                                      </p:cBhvr>
                                      <p:to>
                                        <p:strVal val="visible"/>
                                      </p:to>
                                    </p:set>
                                    <p:animEffect transition="in" filter="dissolve">
                                      <p:cBhvr>
                                        <p:cTn id="7" dur="500"/>
                                        <p:tgtEl>
                                          <p:spTgt spid="14213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2131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2131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213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13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930" name="Rectangle 2"/>
          <p:cNvSpPr>
            <a:spLocks noGrp="1" noChangeArrowheads="1"/>
          </p:cNvSpPr>
          <p:nvPr>
            <p:ph type="title"/>
          </p:nvPr>
        </p:nvSpPr>
        <p:spPr>
          <a:xfrm>
            <a:off x="685800" y="276225"/>
            <a:ext cx="7772400" cy="1143000"/>
          </a:xfrm>
        </p:spPr>
        <p:txBody>
          <a:bodyPr/>
          <a:lstStyle/>
          <a:p>
            <a:r>
              <a:rPr lang="en-US" sz="3600" dirty="0">
                <a:latin typeface="Berlin Sans FB" pitchFamily="34" charset="0"/>
              </a:rPr>
              <a:t>Aptitude and Achievement Tests</a:t>
            </a:r>
          </a:p>
        </p:txBody>
      </p:sp>
      <p:sp>
        <p:nvSpPr>
          <p:cNvPr id="1404931" name="Rectangle 3"/>
          <p:cNvSpPr>
            <a:spLocks noChangeArrowheads="1"/>
          </p:cNvSpPr>
          <p:nvPr/>
        </p:nvSpPr>
        <p:spPr bwMode="auto">
          <a:xfrm>
            <a:off x="0" y="1600200"/>
            <a:ext cx="914399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solidFill>
                  <a:srgbClr val="FFFF00"/>
                </a:solidFill>
                <a:latin typeface="Berlin Sans FB" pitchFamily="34" charset="0"/>
              </a:rPr>
              <a:t>Aptitude tests </a:t>
            </a:r>
            <a:r>
              <a:rPr lang="en-US" sz="2800" dirty="0">
                <a:latin typeface="Berlin Sans FB" pitchFamily="34" charset="0"/>
              </a:rPr>
              <a:t>are intended to </a:t>
            </a:r>
            <a:r>
              <a:rPr lang="en-US" sz="2800" i="1" dirty="0">
                <a:latin typeface="Berlin Sans FB" pitchFamily="34" charset="0"/>
              </a:rPr>
              <a:t>predict</a:t>
            </a:r>
            <a:r>
              <a:rPr lang="en-US" sz="2800" dirty="0">
                <a:latin typeface="Berlin Sans FB" pitchFamily="34" charset="0"/>
              </a:rPr>
              <a:t> your ability to learn a new skill and </a:t>
            </a:r>
            <a:r>
              <a:rPr lang="en-US" sz="2800" dirty="0">
                <a:solidFill>
                  <a:srgbClr val="FFFF00"/>
                </a:solidFill>
                <a:latin typeface="Berlin Sans FB" pitchFamily="34" charset="0"/>
              </a:rPr>
              <a:t>achievement tests </a:t>
            </a:r>
            <a:r>
              <a:rPr lang="en-US" sz="2800" dirty="0">
                <a:latin typeface="Berlin Sans FB" pitchFamily="34" charset="0"/>
              </a:rPr>
              <a:t>are intended to </a:t>
            </a:r>
            <a:r>
              <a:rPr lang="en-US" sz="2800" i="1" dirty="0">
                <a:latin typeface="Berlin Sans FB" pitchFamily="34" charset="0"/>
              </a:rPr>
              <a:t>reflect</a:t>
            </a:r>
            <a:r>
              <a:rPr lang="en-US" sz="2800" dirty="0">
                <a:latin typeface="Berlin Sans FB" pitchFamily="34" charset="0"/>
              </a:rPr>
              <a:t> what you have already learned.</a:t>
            </a:r>
          </a:p>
        </p:txBody>
      </p:sp>
      <p:pic>
        <p:nvPicPr>
          <p:cNvPr id="1404932" name="Picture 4" descr="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55761" y="3116631"/>
            <a:ext cx="5832475" cy="3708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3557961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Berlin Sans FB" panose="020E0602020502020306" pitchFamily="34" charset="0"/>
              </a:rPr>
              <a:t>Limitations of Intelligence Tests</a:t>
            </a:r>
          </a:p>
        </p:txBody>
      </p:sp>
      <p:sp>
        <p:nvSpPr>
          <p:cNvPr id="3" name="Content Placeholder 2"/>
          <p:cNvSpPr>
            <a:spLocks noGrp="1"/>
          </p:cNvSpPr>
          <p:nvPr>
            <p:ph idx="1"/>
          </p:nvPr>
        </p:nvSpPr>
        <p:spPr/>
        <p:txBody>
          <a:bodyPr/>
          <a:lstStyle/>
          <a:p>
            <a:r>
              <a:rPr lang="en-US" dirty="0"/>
              <a:t>Intelligence can’t be measured directly</a:t>
            </a:r>
          </a:p>
          <a:p>
            <a:pPr lvl="1"/>
            <a:r>
              <a:rPr lang="en-US" dirty="0"/>
              <a:t>Can we even define it?</a:t>
            </a:r>
          </a:p>
          <a:p>
            <a:r>
              <a:rPr lang="en-US" dirty="0"/>
              <a:t>Tests only measure a sampling of factors</a:t>
            </a:r>
          </a:p>
          <a:p>
            <a:pPr lvl="1"/>
            <a:r>
              <a:rPr lang="en-US" dirty="0"/>
              <a:t>Doesn’t measure street smarts</a:t>
            </a:r>
          </a:p>
          <a:p>
            <a:r>
              <a:rPr lang="en-US" dirty="0"/>
              <a:t>Scores can change with experience and training</a:t>
            </a:r>
          </a:p>
          <a:p>
            <a:pPr lvl="1"/>
            <a:r>
              <a:rPr lang="en-US" dirty="0"/>
              <a:t>Why people take ACT prep classes</a:t>
            </a:r>
          </a:p>
          <a:p>
            <a:pPr lvl="1"/>
            <a:r>
              <a:rPr lang="en-US" dirty="0"/>
              <a:t>What kinds of life experiences have you had?</a:t>
            </a:r>
          </a:p>
          <a:p>
            <a:endParaRPr lang="en-US" dirty="0"/>
          </a:p>
        </p:txBody>
      </p:sp>
    </p:spTree>
    <p:extLst>
      <p:ext uri="{BB962C8B-B14F-4D97-AF65-F5344CB8AC3E}">
        <p14:creationId xmlns:p14="http://schemas.microsoft.com/office/powerpoint/2010/main" val="639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Berlin Sans FB" panose="020E0602020502020306" pitchFamily="34" charset="0"/>
              </a:rPr>
              <a:t>Predictors of Success Inventory</a:t>
            </a:r>
          </a:p>
        </p:txBody>
      </p:sp>
      <p:sp>
        <p:nvSpPr>
          <p:cNvPr id="3" name="Content Placeholder 2"/>
          <p:cNvSpPr>
            <a:spLocks noGrp="1"/>
          </p:cNvSpPr>
          <p:nvPr>
            <p:ph idx="1"/>
          </p:nvPr>
        </p:nvSpPr>
        <p:spPr>
          <a:xfrm>
            <a:off x="152400" y="1417638"/>
            <a:ext cx="8839200" cy="5211762"/>
          </a:xfrm>
        </p:spPr>
        <p:txBody>
          <a:bodyPr>
            <a:normAutofit lnSpcReduction="10000"/>
          </a:bodyPr>
          <a:lstStyle/>
          <a:p>
            <a:pPr marL="0" indent="0">
              <a:buNone/>
            </a:pPr>
            <a:r>
              <a:rPr lang="en-US" sz="2800" dirty="0"/>
              <a:t>Research shows that your attitude (grit, EQ, character,…) is a better predictor of your success than your IQ.  </a:t>
            </a:r>
          </a:p>
          <a:p>
            <a:r>
              <a:rPr lang="en-US" sz="2800" dirty="0"/>
              <a:t>How has Lindbergh fostered this success?  </a:t>
            </a:r>
          </a:p>
          <a:p>
            <a:r>
              <a:rPr lang="en-US" sz="2800" dirty="0"/>
              <a:t>You will be creating a survey that sets out to identify areas of strength and weakness regarding preparing students for success using these indicators.</a:t>
            </a:r>
          </a:p>
          <a:p>
            <a:pPr lvl="1"/>
            <a:r>
              <a:rPr lang="en-US" sz="2400" dirty="0"/>
              <a:t>Operationally define success for your survey takers.</a:t>
            </a:r>
          </a:p>
          <a:p>
            <a:pPr lvl="1"/>
            <a:r>
              <a:rPr lang="en-US" sz="2400" dirty="0"/>
              <a:t>Create survey questions that address the following topics:</a:t>
            </a:r>
          </a:p>
          <a:p>
            <a:pPr lvl="2"/>
            <a:r>
              <a:rPr lang="en-US" sz="1800" dirty="0"/>
              <a:t>Grit</a:t>
            </a:r>
          </a:p>
          <a:p>
            <a:pPr lvl="2"/>
            <a:r>
              <a:rPr lang="en-US" sz="1800" dirty="0"/>
              <a:t>Emotional Intelligence</a:t>
            </a:r>
          </a:p>
          <a:p>
            <a:pPr lvl="2"/>
            <a:r>
              <a:rPr lang="en-US" sz="1800" dirty="0"/>
              <a:t>Character (responsibility, respect, caring,…)</a:t>
            </a:r>
          </a:p>
          <a:p>
            <a:pPr lvl="2"/>
            <a:r>
              <a:rPr lang="en-US" sz="1800" dirty="0"/>
              <a:t>Creativity</a:t>
            </a:r>
          </a:p>
          <a:p>
            <a:pPr lvl="2"/>
            <a:r>
              <a:rPr lang="en-US" sz="1800" dirty="0"/>
              <a:t>Growth Mindset (basic abilities can be developed through dedication and hard work)</a:t>
            </a:r>
          </a:p>
        </p:txBody>
      </p:sp>
      <p:sp>
        <p:nvSpPr>
          <p:cNvPr id="4" name="Slide Number Placeholder 3"/>
          <p:cNvSpPr>
            <a:spLocks noGrp="1"/>
          </p:cNvSpPr>
          <p:nvPr>
            <p:ph type="sldNum" sz="quarter" idx="12"/>
          </p:nvPr>
        </p:nvSpPr>
        <p:spPr/>
        <p:txBody>
          <a:bodyPr/>
          <a:lstStyle/>
          <a:p>
            <a:fld id="{0ADF6D4C-53ED-40DF-A238-6E9CFA290475}" type="slidenum">
              <a:rPr lang="en-US" smtClean="0"/>
              <a:pPr/>
              <a:t>37</a:t>
            </a:fld>
            <a:endParaRPr lang="en-US"/>
          </a:p>
        </p:txBody>
      </p:sp>
    </p:spTree>
    <p:extLst>
      <p:ext uri="{BB962C8B-B14F-4D97-AF65-F5344CB8AC3E}">
        <p14:creationId xmlns:p14="http://schemas.microsoft.com/office/powerpoint/2010/main" val="28298930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6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The Dynamics of Intelligence</a:t>
            </a:r>
          </a:p>
        </p:txBody>
      </p:sp>
      <p:sp>
        <p:nvSpPr>
          <p:cNvPr id="1423363" name="Rectangle 3"/>
          <p:cNvSpPr>
            <a:spLocks noChangeArrowheads="1"/>
          </p:cNvSpPr>
          <p:nvPr/>
        </p:nvSpPr>
        <p:spPr bwMode="auto">
          <a:xfrm>
            <a:off x="442912" y="1524000"/>
            <a:ext cx="8229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Does intelligence stay stable over a lifetime or change?</a:t>
            </a:r>
          </a:p>
          <a:p>
            <a:pPr algn="ctr">
              <a:spcBef>
                <a:spcPct val="20000"/>
              </a:spcBef>
              <a:buFont typeface="Wingdings" pitchFamily="2" charset="2"/>
              <a:buNone/>
            </a:pPr>
            <a:r>
              <a:rPr lang="en-US" sz="2800" dirty="0">
                <a:latin typeface="Berlin Sans FB" pitchFamily="34" charset="0"/>
              </a:rPr>
              <a:t>Intelligence scores become stable after about seven years of age. </a:t>
            </a:r>
          </a:p>
        </p:txBody>
      </p:sp>
      <p:pic>
        <p:nvPicPr>
          <p:cNvPr id="2" name="Picture 1"/>
          <p:cNvPicPr>
            <a:picLocks noChangeAspect="1"/>
          </p:cNvPicPr>
          <p:nvPr/>
        </p:nvPicPr>
        <p:blipFill>
          <a:blip r:embed="rId3"/>
          <a:stretch>
            <a:fillRect/>
          </a:stretch>
        </p:blipFill>
        <p:spPr>
          <a:xfrm>
            <a:off x="2015082" y="3429000"/>
            <a:ext cx="5085261" cy="3035730"/>
          </a:xfrm>
          <a:prstGeom prst="rect">
            <a:avLst/>
          </a:prstGeom>
        </p:spPr>
      </p:pic>
    </p:spTree>
    <p:extLst>
      <p:ext uri="{BB962C8B-B14F-4D97-AF65-F5344CB8AC3E}">
        <p14:creationId xmlns:p14="http://schemas.microsoft.com/office/powerpoint/2010/main" val="1227471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rlin Sans FB" panose="020E0602020502020306" pitchFamily="34" charset="0"/>
              </a:rPr>
              <a:t>Stability or Change?</a:t>
            </a:r>
          </a:p>
        </p:txBody>
      </p:sp>
      <p:sp>
        <p:nvSpPr>
          <p:cNvPr id="3" name="Content Placeholder 2"/>
          <p:cNvSpPr>
            <a:spLocks noGrp="1"/>
          </p:cNvSpPr>
          <p:nvPr>
            <p:ph sz="half" idx="1"/>
          </p:nvPr>
        </p:nvSpPr>
        <p:spPr>
          <a:xfrm>
            <a:off x="457200" y="1417638"/>
            <a:ext cx="8001000" cy="4525963"/>
          </a:xfrm>
        </p:spPr>
        <p:txBody>
          <a:bodyPr/>
          <a:lstStyle/>
          <a:p>
            <a:pPr marL="0" lvl="0" indent="0" algn="ctr">
              <a:buNone/>
            </a:pPr>
            <a:r>
              <a:rPr lang="en-US" kern="1200" dirty="0">
                <a:solidFill>
                  <a:srgbClr val="FFFF00"/>
                </a:solidFill>
              </a:rPr>
              <a:t>Crystallized Intelligence </a:t>
            </a:r>
            <a:r>
              <a:rPr lang="en-US" kern="1200" dirty="0">
                <a:solidFill>
                  <a:srgbClr val="FFFFFF"/>
                </a:solidFill>
              </a:rPr>
              <a:t>represents facts and past experiences (does not decline with age)</a:t>
            </a:r>
          </a:p>
          <a:p>
            <a:pPr marL="0" lvl="0" indent="0" algn="ctr">
              <a:buNone/>
            </a:pPr>
            <a:r>
              <a:rPr lang="en-US" kern="1200" dirty="0">
                <a:solidFill>
                  <a:srgbClr val="FFFF00"/>
                </a:solidFill>
              </a:rPr>
              <a:t>Fluid intelligence </a:t>
            </a:r>
            <a:r>
              <a:rPr lang="en-US" kern="1200" dirty="0">
                <a:solidFill>
                  <a:srgbClr val="FFFFFF"/>
                </a:solidFill>
              </a:rPr>
              <a:t>represents the ability to learn new 	procedures, behaviors (does decline with age)</a:t>
            </a:r>
          </a:p>
          <a:p>
            <a:endParaRPr lang="en-US" dirty="0"/>
          </a:p>
        </p:txBody>
      </p:sp>
      <p:sp>
        <p:nvSpPr>
          <p:cNvPr id="5" name="Slide Number Placeholder 4"/>
          <p:cNvSpPr>
            <a:spLocks noGrp="1"/>
          </p:cNvSpPr>
          <p:nvPr>
            <p:ph type="sldNum" sz="quarter" idx="12"/>
          </p:nvPr>
        </p:nvSpPr>
        <p:spPr/>
        <p:txBody>
          <a:bodyPr/>
          <a:lstStyle/>
          <a:p>
            <a:fld id="{0A5F390B-6C7C-4613-AB4B-5780C2B953CA}" type="slidenum">
              <a:rPr lang="en-US" smtClean="0"/>
              <a:pPr/>
              <a:t>39</a:t>
            </a:fld>
            <a:endParaRPr lang="en-US"/>
          </a:p>
        </p:txBody>
      </p:sp>
      <p:pic>
        <p:nvPicPr>
          <p:cNvPr id="6" name="Picture 5"/>
          <p:cNvPicPr>
            <a:picLocks noChangeAspect="1"/>
          </p:cNvPicPr>
          <p:nvPr/>
        </p:nvPicPr>
        <p:blipFill rotWithShape="1">
          <a:blip r:embed="rId2"/>
          <a:srcRect l="6579" t="10380" r="6579" b="14181"/>
          <a:stretch/>
        </p:blipFill>
        <p:spPr>
          <a:xfrm>
            <a:off x="2057400" y="3352800"/>
            <a:ext cx="5029200" cy="3276600"/>
          </a:xfrm>
          <a:prstGeom prst="rect">
            <a:avLst/>
          </a:prstGeom>
        </p:spPr>
      </p:pic>
    </p:spTree>
    <p:extLst>
      <p:ext uri="{BB962C8B-B14F-4D97-AF65-F5344CB8AC3E}">
        <p14:creationId xmlns:p14="http://schemas.microsoft.com/office/powerpoint/2010/main" val="254017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ltLang="en-US" dirty="0">
                <a:latin typeface="Berlin Sans FB" panose="020E0602020502020306" pitchFamily="34" charset="0"/>
              </a:rPr>
              <a:t>Intelligence Quotient</a:t>
            </a:r>
          </a:p>
        </p:txBody>
      </p:sp>
      <p:sp>
        <p:nvSpPr>
          <p:cNvPr id="172035" name="Rectangle 3"/>
          <p:cNvSpPr>
            <a:spLocks noGrp="1" noChangeArrowheads="1"/>
          </p:cNvSpPr>
          <p:nvPr>
            <p:ph type="body" idx="1"/>
          </p:nvPr>
        </p:nvSpPr>
        <p:spPr>
          <a:xfrm>
            <a:off x="457200" y="1371601"/>
            <a:ext cx="8382000" cy="2362200"/>
          </a:xfrm>
        </p:spPr>
        <p:txBody>
          <a:bodyPr>
            <a:normAutofit/>
          </a:bodyPr>
          <a:lstStyle/>
          <a:p>
            <a:r>
              <a:rPr lang="en-US" dirty="0"/>
              <a:t>William Stern introduced the formula of </a:t>
            </a:r>
            <a:r>
              <a:rPr lang="en-US" dirty="0">
                <a:solidFill>
                  <a:srgbClr val="FFFF00"/>
                </a:solidFill>
              </a:rPr>
              <a:t>Intelligence Quotient (IQ) </a:t>
            </a:r>
            <a:endParaRPr lang="en-US" dirty="0"/>
          </a:p>
          <a:p>
            <a:pPr marL="0" indent="0">
              <a:buNone/>
            </a:pPr>
            <a:endParaRPr lang="en-US" altLang="en-US" dirty="0"/>
          </a:p>
          <a:p>
            <a:pPr marL="0" indent="0">
              <a:buNone/>
            </a:pPr>
            <a:endParaRPr lang="en-US" altLang="en-US" dirty="0"/>
          </a:p>
          <a:p>
            <a:endParaRPr lang="en-US" altLang="en-US" dirty="0"/>
          </a:p>
          <a:p>
            <a:endParaRPr lang="en-US" altLang="en-US" dirty="0"/>
          </a:p>
          <a:p>
            <a:pPr marL="0" indent="0">
              <a:buNone/>
            </a:pPr>
            <a:endParaRPr lang="en-US" altLang="en-US" dirty="0"/>
          </a:p>
        </p:txBody>
      </p:sp>
      <p:pic>
        <p:nvPicPr>
          <p:cNvPr id="4" name="Picture 5" descr="IQ Formu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190304" y="2152915"/>
            <a:ext cx="5648896" cy="1524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3"/>
          <a:stretch>
            <a:fillRect/>
          </a:stretch>
        </p:blipFill>
        <p:spPr>
          <a:xfrm>
            <a:off x="5791200" y="3810000"/>
            <a:ext cx="2514600" cy="2828924"/>
          </a:xfrm>
          <a:prstGeom prst="rect">
            <a:avLst/>
          </a:prstGeom>
        </p:spPr>
      </p:pic>
      <p:sp>
        <p:nvSpPr>
          <p:cNvPr id="5" name="Rectangle 4"/>
          <p:cNvSpPr/>
          <p:nvPr/>
        </p:nvSpPr>
        <p:spPr>
          <a:xfrm>
            <a:off x="462844" y="3999971"/>
            <a:ext cx="5328356" cy="2246769"/>
          </a:xfrm>
          <a:prstGeom prst="rect">
            <a:avLst/>
          </a:prstGeom>
        </p:spPr>
        <p:txBody>
          <a:bodyPr wrap="square">
            <a:spAutoFit/>
          </a:bodyPr>
          <a:lstStyle/>
          <a:p>
            <a:pPr marL="548640" lvl="0" indent="-411480" fontAlgn="auto">
              <a:spcBef>
                <a:spcPct val="20000"/>
              </a:spcBef>
              <a:spcAft>
                <a:spcPts val="0"/>
              </a:spcAft>
              <a:buClr>
                <a:prstClr val="white">
                  <a:shade val="95000"/>
                </a:prstClr>
              </a:buClr>
              <a:buSzPct val="65000"/>
              <a:buFont typeface="Wingdings 2"/>
              <a:buChar char=""/>
            </a:pPr>
            <a:r>
              <a:rPr lang="en-US" altLang="en-US" sz="2800" dirty="0">
                <a:solidFill>
                  <a:prstClr val="white"/>
                </a:solidFill>
                <a:latin typeface="Berlin Sans FB" pitchFamily="34" charset="0"/>
              </a:rPr>
              <a:t>Chronological age of the child and the mental age which corresponds to the difficulty of the questions a child can answer</a:t>
            </a:r>
          </a:p>
        </p:txBody>
      </p:sp>
    </p:spTree>
    <p:extLst>
      <p:ext uri="{BB962C8B-B14F-4D97-AF65-F5344CB8AC3E}">
        <p14:creationId xmlns:p14="http://schemas.microsoft.com/office/powerpoint/2010/main" val="15305267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458" name="Picture 2" descr="Intelligence Extre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231" y="2714171"/>
            <a:ext cx="6572964" cy="4114800"/>
          </a:xfrm>
          <a:prstGeom prst="rect">
            <a:avLst/>
          </a:prstGeom>
          <a:noFill/>
          <a:extLst>
            <a:ext uri="{909E8E84-426E-40DD-AFC4-6F175D3DCCD1}">
              <a14:hiddenFill xmlns:a14="http://schemas.microsoft.com/office/drawing/2010/main">
                <a:solidFill>
                  <a:srgbClr val="FFFFFF"/>
                </a:solidFill>
              </a14:hiddenFill>
            </a:ext>
          </a:extLst>
        </p:spPr>
      </p:pic>
      <p:sp>
        <p:nvSpPr>
          <p:cNvPr id="1427459" name="Rectangle 3"/>
          <p:cNvSpPr>
            <a:spLocks noGrp="1" noChangeArrowheads="1"/>
          </p:cNvSpPr>
          <p:nvPr>
            <p:ph type="title"/>
          </p:nvPr>
        </p:nvSpPr>
        <p:spPr>
          <a:xfrm>
            <a:off x="685800" y="276225"/>
            <a:ext cx="7772400" cy="561975"/>
          </a:xfrm>
        </p:spPr>
        <p:txBody>
          <a:bodyPr>
            <a:normAutofit fontScale="90000"/>
          </a:bodyPr>
          <a:lstStyle/>
          <a:p>
            <a:r>
              <a:rPr lang="en-US" sz="4000" dirty="0">
                <a:latin typeface="Berlin Sans FB" pitchFamily="34" charset="0"/>
              </a:rPr>
              <a:t>Extremes of Intelligence</a:t>
            </a:r>
          </a:p>
        </p:txBody>
      </p:sp>
      <p:sp>
        <p:nvSpPr>
          <p:cNvPr id="1427460" name="Rectangle 4"/>
          <p:cNvSpPr>
            <a:spLocks noChangeArrowheads="1"/>
          </p:cNvSpPr>
          <p:nvPr/>
        </p:nvSpPr>
        <p:spPr bwMode="auto">
          <a:xfrm>
            <a:off x="176213" y="861785"/>
            <a:ext cx="8763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 valid intelligence test divides two groups of people into two extremes. The intellectually disabled (IQ 70) and individuals with high intelligence (IQ 130) are significantly different.</a:t>
            </a:r>
          </a:p>
        </p:txBody>
      </p:sp>
      <p:pic>
        <p:nvPicPr>
          <p:cNvPr id="3" name="Picture 2"/>
          <p:cNvPicPr>
            <a:picLocks noChangeAspect="1"/>
          </p:cNvPicPr>
          <p:nvPr/>
        </p:nvPicPr>
        <p:blipFill rotWithShape="1">
          <a:blip r:embed="rId4"/>
          <a:srcRect t="15563"/>
          <a:stretch/>
        </p:blipFill>
        <p:spPr>
          <a:xfrm>
            <a:off x="1271232" y="2631438"/>
            <a:ext cx="6644044" cy="4197534"/>
          </a:xfrm>
          <a:prstGeom prst="rect">
            <a:avLst/>
          </a:prstGeom>
        </p:spPr>
      </p:pic>
    </p:spTree>
    <p:extLst>
      <p:ext uri="{BB962C8B-B14F-4D97-AF65-F5344CB8AC3E}">
        <p14:creationId xmlns:p14="http://schemas.microsoft.com/office/powerpoint/2010/main" val="245084317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Intellectual Disability</a:t>
            </a:r>
          </a:p>
        </p:txBody>
      </p:sp>
      <p:sp>
        <p:nvSpPr>
          <p:cNvPr id="1429507" name="Rectangle 3"/>
          <p:cNvSpPr>
            <a:spLocks noChangeArrowheads="1"/>
          </p:cNvSpPr>
          <p:nvPr/>
        </p:nvSpPr>
        <p:spPr bwMode="auto">
          <a:xfrm>
            <a:off x="366713" y="1419225"/>
            <a:ext cx="8382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Individuals who required constant supervision a few decades ago, but with supportive family environment and special education can now care for themselves.</a:t>
            </a:r>
          </a:p>
        </p:txBody>
      </p:sp>
      <p:pic>
        <p:nvPicPr>
          <p:cNvPr id="1074178" name="Picture 2" descr="http://www.langleyresidential.org/assets/images/degrees-of-intellectual-disability_resiz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47999"/>
            <a:ext cx="6553200" cy="364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97146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High Intelligence</a:t>
            </a:r>
          </a:p>
        </p:txBody>
      </p:sp>
      <p:sp>
        <p:nvSpPr>
          <p:cNvPr id="1431555" name="Rectangle 3"/>
          <p:cNvSpPr>
            <a:spLocks noChangeArrowheads="1"/>
          </p:cNvSpPr>
          <p:nvPr/>
        </p:nvSpPr>
        <p:spPr bwMode="auto">
          <a:xfrm>
            <a:off x="366713" y="1600200"/>
            <a:ext cx="838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High-scoring people on intelligence tests—contrary to popular beliefs—tend to be healthy, well adjusted, and unusually successful academically.   </a:t>
            </a:r>
          </a:p>
        </p:txBody>
      </p:sp>
      <p:pic>
        <p:nvPicPr>
          <p:cNvPr id="1075202" name="Picture 2" descr="http://www.kidsiqtestcenter.com/img/iqscor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81400"/>
            <a:ext cx="5548139" cy="2181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b="13564"/>
          <a:stretch/>
        </p:blipFill>
        <p:spPr>
          <a:xfrm>
            <a:off x="1151203" y="3124200"/>
            <a:ext cx="6598531" cy="3220712"/>
          </a:xfrm>
          <a:prstGeom prst="rect">
            <a:avLst/>
          </a:prstGeom>
        </p:spPr>
      </p:pic>
    </p:spTree>
    <p:extLst>
      <p:ext uri="{BB962C8B-B14F-4D97-AF65-F5344CB8AC3E}">
        <p14:creationId xmlns:p14="http://schemas.microsoft.com/office/powerpoint/2010/main" val="147882950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en-US" dirty="0">
                <a:latin typeface="Berlin Sans FB" panose="020E0602020502020306" pitchFamily="34" charset="0"/>
              </a:rPr>
              <a:t>Influences on Intelligence</a:t>
            </a:r>
          </a:p>
        </p:txBody>
      </p:sp>
      <p:sp>
        <p:nvSpPr>
          <p:cNvPr id="48131" name="Rectangle 3"/>
          <p:cNvSpPr>
            <a:spLocks noGrp="1" noChangeArrowheads="1"/>
          </p:cNvSpPr>
          <p:nvPr>
            <p:ph sz="half" idx="1"/>
          </p:nvPr>
        </p:nvSpPr>
        <p:spPr>
          <a:xfrm>
            <a:off x="457200" y="1417638"/>
            <a:ext cx="4038600" cy="5249862"/>
          </a:xfrm>
        </p:spPr>
        <p:txBody>
          <a:bodyPr>
            <a:normAutofit/>
          </a:bodyPr>
          <a:lstStyle/>
          <a:p>
            <a:pPr eaLnBrk="1" hangingPunct="1">
              <a:lnSpc>
                <a:spcPct val="80000"/>
              </a:lnSpc>
              <a:defRPr/>
            </a:pPr>
            <a:r>
              <a:rPr lang="en-US" sz="2400" dirty="0">
                <a:solidFill>
                  <a:srgbClr val="FFC000"/>
                </a:solidFill>
              </a:rPr>
              <a:t>Genetic Influences</a:t>
            </a:r>
          </a:p>
          <a:p>
            <a:pPr lvl="1" eaLnBrk="1" hangingPunct="1">
              <a:lnSpc>
                <a:spcPct val="80000"/>
              </a:lnSpc>
              <a:defRPr/>
            </a:pPr>
            <a:r>
              <a:rPr lang="en-US" sz="2000" dirty="0">
                <a:solidFill>
                  <a:srgbClr val="FFFF00"/>
                </a:solidFill>
              </a:rPr>
              <a:t>Kinship Studies</a:t>
            </a:r>
          </a:p>
          <a:p>
            <a:pPr lvl="2" eaLnBrk="1" hangingPunct="1">
              <a:lnSpc>
                <a:spcPct val="80000"/>
              </a:lnSpc>
              <a:defRPr/>
            </a:pPr>
            <a:r>
              <a:rPr lang="en-US" sz="1800" dirty="0"/>
              <a:t>Heritability – extent to which variations in a trait are genetic</a:t>
            </a:r>
          </a:p>
          <a:p>
            <a:pPr lvl="2" eaLnBrk="1" hangingPunct="1">
              <a:lnSpc>
                <a:spcPct val="80000"/>
              </a:lnSpc>
              <a:defRPr/>
            </a:pPr>
            <a:r>
              <a:rPr lang="en-US" sz="1800" dirty="0"/>
              <a:t>50% - 70%</a:t>
            </a:r>
          </a:p>
          <a:p>
            <a:pPr lvl="1" eaLnBrk="1" hangingPunct="1">
              <a:lnSpc>
                <a:spcPct val="80000"/>
              </a:lnSpc>
              <a:defRPr/>
            </a:pPr>
            <a:r>
              <a:rPr lang="en-US" sz="2000" dirty="0">
                <a:solidFill>
                  <a:srgbClr val="FFFF00"/>
                </a:solidFill>
              </a:rPr>
              <a:t>Adoptee Studies</a:t>
            </a:r>
          </a:p>
          <a:p>
            <a:pPr lvl="2" eaLnBrk="1" hangingPunct="1">
              <a:lnSpc>
                <a:spcPct val="80000"/>
              </a:lnSpc>
              <a:defRPr/>
            </a:pPr>
            <a:r>
              <a:rPr lang="en-US" sz="1800" dirty="0"/>
              <a:t>Scores more similar to biological parents than adoptive</a:t>
            </a:r>
          </a:p>
          <a:p>
            <a:pPr eaLnBrk="1" hangingPunct="1">
              <a:lnSpc>
                <a:spcPct val="80000"/>
              </a:lnSpc>
              <a:defRPr/>
            </a:pPr>
            <a:r>
              <a:rPr lang="en-US" sz="2400" dirty="0">
                <a:solidFill>
                  <a:srgbClr val="FFC000"/>
                </a:solidFill>
              </a:rPr>
              <a:t>Environmental Studies</a:t>
            </a:r>
          </a:p>
          <a:p>
            <a:pPr lvl="1" eaLnBrk="1" hangingPunct="1">
              <a:lnSpc>
                <a:spcPct val="80000"/>
              </a:lnSpc>
              <a:defRPr/>
            </a:pPr>
            <a:r>
              <a:rPr lang="en-US" sz="2000" dirty="0">
                <a:solidFill>
                  <a:srgbClr val="FFFF00"/>
                </a:solidFill>
              </a:rPr>
              <a:t>Home and Parenting</a:t>
            </a:r>
          </a:p>
          <a:p>
            <a:pPr lvl="2" eaLnBrk="1" hangingPunct="1">
              <a:lnSpc>
                <a:spcPct val="80000"/>
              </a:lnSpc>
              <a:defRPr/>
            </a:pPr>
            <a:r>
              <a:rPr lang="en-US" sz="1800" dirty="0"/>
              <a:t>Emotionally and verbally responsive</a:t>
            </a:r>
          </a:p>
          <a:p>
            <a:pPr lvl="2" eaLnBrk="1" hangingPunct="1">
              <a:lnSpc>
                <a:spcPct val="80000"/>
              </a:lnSpc>
              <a:defRPr/>
            </a:pPr>
            <a:r>
              <a:rPr lang="en-US" sz="1800" dirty="0"/>
              <a:t>Educational toys</a:t>
            </a:r>
          </a:p>
          <a:p>
            <a:pPr lvl="2" eaLnBrk="1" hangingPunct="1">
              <a:lnSpc>
                <a:spcPct val="80000"/>
              </a:lnSpc>
              <a:defRPr/>
            </a:pPr>
            <a:r>
              <a:rPr lang="en-US" sz="1800" dirty="0"/>
              <a:t>Involved in activities</a:t>
            </a:r>
          </a:p>
          <a:p>
            <a:pPr lvl="2" eaLnBrk="1" hangingPunct="1">
              <a:lnSpc>
                <a:spcPct val="80000"/>
              </a:lnSpc>
              <a:defRPr/>
            </a:pPr>
            <a:r>
              <a:rPr lang="en-US" sz="1800" dirty="0"/>
              <a:t>Varied experiences</a:t>
            </a:r>
          </a:p>
          <a:p>
            <a:pPr lvl="2" eaLnBrk="1" hangingPunct="1">
              <a:lnSpc>
                <a:spcPct val="80000"/>
              </a:lnSpc>
              <a:defRPr/>
            </a:pPr>
            <a:r>
              <a:rPr lang="en-US" sz="1800" dirty="0"/>
              <a:t>Well-organized home</a:t>
            </a:r>
          </a:p>
        </p:txBody>
      </p:sp>
      <p:sp>
        <p:nvSpPr>
          <p:cNvPr id="2" name="Content Placeholder 1"/>
          <p:cNvSpPr>
            <a:spLocks noGrp="1"/>
          </p:cNvSpPr>
          <p:nvPr>
            <p:ph sz="half" idx="2"/>
          </p:nvPr>
        </p:nvSpPr>
        <p:spPr>
          <a:xfrm>
            <a:off x="4637314" y="1417638"/>
            <a:ext cx="4038600" cy="4525963"/>
          </a:xfrm>
        </p:spPr>
        <p:txBody>
          <a:bodyPr>
            <a:normAutofit/>
          </a:bodyPr>
          <a:lstStyle/>
          <a:p>
            <a:pPr lvl="1" eaLnBrk="1" hangingPunct="1">
              <a:lnSpc>
                <a:spcPct val="80000"/>
              </a:lnSpc>
              <a:defRPr/>
            </a:pPr>
            <a:r>
              <a:rPr lang="en-US" sz="2000" dirty="0">
                <a:solidFill>
                  <a:srgbClr val="FFFF00"/>
                </a:solidFill>
              </a:rPr>
              <a:t>Pre-school Programs</a:t>
            </a:r>
          </a:p>
          <a:p>
            <a:pPr lvl="2" eaLnBrk="1" hangingPunct="1">
              <a:lnSpc>
                <a:spcPct val="80000"/>
              </a:lnSpc>
              <a:defRPr/>
            </a:pPr>
            <a:r>
              <a:rPr lang="en-US" sz="1800" dirty="0"/>
              <a:t>Enriched early experiences</a:t>
            </a:r>
          </a:p>
          <a:p>
            <a:pPr lvl="2" eaLnBrk="1" hangingPunct="1">
              <a:lnSpc>
                <a:spcPct val="80000"/>
              </a:lnSpc>
              <a:defRPr/>
            </a:pPr>
            <a:r>
              <a:rPr lang="en-US" sz="1800" dirty="0"/>
              <a:t>Head Start</a:t>
            </a:r>
          </a:p>
          <a:p>
            <a:pPr lvl="2" eaLnBrk="1" hangingPunct="1">
              <a:lnSpc>
                <a:spcPct val="80000"/>
              </a:lnSpc>
              <a:defRPr/>
            </a:pPr>
            <a:r>
              <a:rPr lang="en-US" sz="1800" dirty="0"/>
              <a:t>Increased IQ scores, positive long-term effects</a:t>
            </a:r>
          </a:p>
          <a:p>
            <a:pPr eaLnBrk="1" hangingPunct="1">
              <a:lnSpc>
                <a:spcPct val="80000"/>
              </a:lnSpc>
              <a:defRPr/>
            </a:pPr>
            <a:r>
              <a:rPr lang="en-US" sz="2400" dirty="0"/>
              <a:t>Adults and Intelligence</a:t>
            </a:r>
          </a:p>
          <a:p>
            <a:pPr lvl="1" eaLnBrk="1" hangingPunct="1">
              <a:lnSpc>
                <a:spcPct val="80000"/>
              </a:lnSpc>
              <a:defRPr/>
            </a:pPr>
            <a:r>
              <a:rPr lang="en-US" sz="2000" dirty="0"/>
              <a:t>Drop-off in intelligence</a:t>
            </a:r>
          </a:p>
          <a:p>
            <a:pPr lvl="2" eaLnBrk="1" hangingPunct="1">
              <a:lnSpc>
                <a:spcPct val="80000"/>
              </a:lnSpc>
              <a:defRPr/>
            </a:pPr>
            <a:r>
              <a:rPr lang="en-US" sz="1800" dirty="0"/>
              <a:t>Timed tests</a:t>
            </a:r>
          </a:p>
          <a:p>
            <a:pPr lvl="1" eaLnBrk="1" hangingPunct="1">
              <a:lnSpc>
                <a:spcPct val="80000"/>
              </a:lnSpc>
              <a:defRPr/>
            </a:pPr>
            <a:r>
              <a:rPr lang="en-US" sz="2000" dirty="0"/>
              <a:t>Biological changes</a:t>
            </a:r>
          </a:p>
          <a:p>
            <a:pPr lvl="1" eaLnBrk="1" hangingPunct="1">
              <a:lnSpc>
                <a:spcPct val="80000"/>
              </a:lnSpc>
              <a:defRPr/>
            </a:pPr>
            <a:r>
              <a:rPr lang="en-US" sz="2000" dirty="0"/>
              <a:t>Environment is strong factor  - </a:t>
            </a:r>
            <a:r>
              <a:rPr lang="en-US" sz="2000" dirty="0">
                <a:solidFill>
                  <a:srgbClr val="FFFF00"/>
                </a:solidFill>
              </a:rPr>
              <a:t>Seattle Study</a:t>
            </a:r>
          </a:p>
        </p:txBody>
      </p:sp>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800600"/>
            <a:ext cx="19050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535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3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813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13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8131">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8131">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131">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131">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131">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131">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131">
                                            <p:txEl>
                                              <p:pRg st="12" end="1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5" end="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rlin Sans FB" panose="020E0602020502020306" pitchFamily="34" charset="0"/>
              </a:rPr>
              <a:t>AP info…</a:t>
            </a:r>
          </a:p>
        </p:txBody>
      </p:sp>
      <p:sp>
        <p:nvSpPr>
          <p:cNvPr id="3" name="Content Placeholder 2"/>
          <p:cNvSpPr>
            <a:spLocks noGrp="1"/>
          </p:cNvSpPr>
          <p:nvPr>
            <p:ph idx="1"/>
          </p:nvPr>
        </p:nvSpPr>
        <p:spPr/>
        <p:txBody>
          <a:bodyPr/>
          <a:lstStyle/>
          <a:p>
            <a:r>
              <a:rPr lang="en-US" dirty="0"/>
              <a:t>G factor (Spearman) general intelligence</a:t>
            </a:r>
          </a:p>
          <a:p>
            <a:r>
              <a:rPr lang="en-US" dirty="0"/>
              <a:t>Multiple Intelligences (9-Gardner)</a:t>
            </a:r>
          </a:p>
          <a:p>
            <a:r>
              <a:rPr lang="en-US" dirty="0"/>
              <a:t>Emotional Intelligence (Mayer, </a:t>
            </a:r>
            <a:r>
              <a:rPr lang="en-US" dirty="0" err="1"/>
              <a:t>Salvoley</a:t>
            </a:r>
            <a:r>
              <a:rPr lang="en-US" dirty="0"/>
              <a:t>)</a:t>
            </a:r>
          </a:p>
          <a:p>
            <a:r>
              <a:rPr lang="en-US" dirty="0" err="1"/>
              <a:t>Triarchic</a:t>
            </a:r>
            <a:r>
              <a:rPr lang="en-US" dirty="0"/>
              <a:t> theory of intelligence (Sternberg) </a:t>
            </a:r>
          </a:p>
          <a:p>
            <a:pPr lvl="1"/>
            <a:r>
              <a:rPr lang="en-US" dirty="0"/>
              <a:t>creative, practical, analytical</a:t>
            </a:r>
          </a:p>
          <a:p>
            <a:r>
              <a:rPr lang="en-US" dirty="0"/>
              <a:t>Flynn Effect—IQ increases</a:t>
            </a:r>
          </a:p>
          <a:p>
            <a:r>
              <a:rPr lang="en-US" dirty="0"/>
              <a:t>Alfred </a:t>
            </a:r>
            <a:r>
              <a:rPr lang="en-US" dirty="0" err="1"/>
              <a:t>Binet</a:t>
            </a:r>
            <a:r>
              <a:rPr lang="en-US" dirty="0"/>
              <a:t> dev first skill sets which were 	adapted into IQ tests</a:t>
            </a:r>
          </a:p>
          <a:p>
            <a:pPr lvl="1"/>
            <a:r>
              <a:rPr lang="en-US" dirty="0"/>
              <a:t>Adapted into Stanford-</a:t>
            </a:r>
            <a:r>
              <a:rPr lang="en-US" dirty="0" err="1"/>
              <a:t>Binet</a:t>
            </a:r>
            <a:r>
              <a:rPr lang="en-US" dirty="0"/>
              <a:t> by </a:t>
            </a:r>
            <a:r>
              <a:rPr lang="en-US" dirty="0" err="1"/>
              <a:t>Terman</a:t>
            </a:r>
            <a:endParaRPr lang="en-US" dirty="0"/>
          </a:p>
          <a:p>
            <a:pPr lvl="1">
              <a:buNone/>
            </a:pPr>
            <a:endParaRPr lang="en-US" dirty="0"/>
          </a:p>
        </p:txBody>
      </p:sp>
    </p:spTree>
    <p:extLst>
      <p:ext uri="{BB962C8B-B14F-4D97-AF65-F5344CB8AC3E}">
        <p14:creationId xmlns:p14="http://schemas.microsoft.com/office/powerpoint/2010/main" val="1812821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rlin Sans FB" panose="020E0602020502020306" pitchFamily="34" charset="0"/>
              </a:rPr>
              <a:t>More AP info…</a:t>
            </a:r>
          </a:p>
        </p:txBody>
      </p:sp>
      <p:sp>
        <p:nvSpPr>
          <p:cNvPr id="3" name="Content Placeholder 2"/>
          <p:cNvSpPr>
            <a:spLocks noGrp="1"/>
          </p:cNvSpPr>
          <p:nvPr>
            <p:ph idx="1"/>
          </p:nvPr>
        </p:nvSpPr>
        <p:spPr>
          <a:xfrm>
            <a:off x="0" y="1600200"/>
            <a:ext cx="8991600" cy="4525963"/>
          </a:xfrm>
        </p:spPr>
        <p:txBody>
          <a:bodyPr/>
          <a:lstStyle/>
          <a:p>
            <a:r>
              <a:rPr lang="en-US" sz="2800" dirty="0"/>
              <a:t>KNOW THE NORMAL CURVE for WAIS</a:t>
            </a:r>
          </a:p>
          <a:p>
            <a:r>
              <a:rPr lang="en-US" sz="2800" dirty="0"/>
              <a:t>Can you calculate an IQ (MA/CA)*100</a:t>
            </a:r>
          </a:p>
          <a:p>
            <a:r>
              <a:rPr lang="en-US" sz="2800" dirty="0"/>
              <a:t>Crystallized and fluid intelligence</a:t>
            </a:r>
          </a:p>
          <a:p>
            <a:r>
              <a:rPr lang="en-US" sz="2800" dirty="0"/>
              <a:t>Content validity (achievement), predictive validity </a:t>
            </a:r>
          </a:p>
          <a:p>
            <a:pPr>
              <a:buNone/>
            </a:pPr>
            <a:r>
              <a:rPr lang="en-US" sz="2800" dirty="0"/>
              <a:t>		(aptitude)</a:t>
            </a:r>
          </a:p>
          <a:p>
            <a:pPr>
              <a:buNone/>
            </a:pPr>
            <a:endParaRPr lang="en-US" sz="2800" dirty="0"/>
          </a:p>
          <a:p>
            <a:pPr>
              <a:buNone/>
            </a:pPr>
            <a:endParaRPr lang="en-US" sz="2800" dirty="0"/>
          </a:p>
          <a:p>
            <a:pPr>
              <a:buNone/>
            </a:pPr>
            <a:endParaRPr lang="en-US" sz="2800" dirty="0"/>
          </a:p>
        </p:txBody>
      </p:sp>
      <p:pic>
        <p:nvPicPr>
          <p:cNvPr id="4" name="Picture 2" descr="Blair-Broeker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657600"/>
            <a:ext cx="5715000" cy="307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107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257800"/>
          </a:xfrm>
        </p:spPr>
        <p:txBody>
          <a:bodyPr>
            <a:normAutofit lnSpcReduction="10000"/>
          </a:bodyPr>
          <a:lstStyle/>
          <a:p>
            <a:r>
              <a:rPr lang="en-US" altLang="en-US" sz="2800" dirty="0"/>
              <a:t>An average 8-year-old child should have the mental age of 8 years. 					        8/8=1*100=100 IQ (the mean)</a:t>
            </a:r>
          </a:p>
          <a:p>
            <a:r>
              <a:rPr lang="en-US" altLang="en-US" sz="2800" dirty="0"/>
              <a:t>An 8 year old with a mental age of 10 years is 		10/8=1.25*100=125 IQ</a:t>
            </a:r>
          </a:p>
          <a:p>
            <a:r>
              <a:rPr lang="en-US" altLang="en-US" sz="2800" dirty="0"/>
              <a:t>Imagine a child who is 5 years old and had an IQ of 165.  What is their mental age?  </a:t>
            </a:r>
          </a:p>
          <a:p>
            <a:pPr marL="0" indent="0">
              <a:buNone/>
            </a:pPr>
            <a:r>
              <a:rPr lang="en-US" altLang="en-US" sz="2800" dirty="0"/>
              <a:t>           X/5=1.65*100=165  </a:t>
            </a:r>
          </a:p>
          <a:p>
            <a:pPr marL="0" indent="0">
              <a:buNone/>
            </a:pPr>
            <a:r>
              <a:rPr lang="en-US" altLang="en-US" sz="2800" dirty="0"/>
              <a:t>			About 8 years, 3 months</a:t>
            </a:r>
          </a:p>
          <a:p>
            <a:pPr marL="0" indent="0">
              <a:buNone/>
            </a:pPr>
            <a:endParaRPr lang="en-US" altLang="en-US" dirty="0"/>
          </a:p>
          <a:p>
            <a:pPr marL="0" indent="0">
              <a:buNone/>
            </a:pPr>
            <a:r>
              <a:rPr lang="en-US" altLang="en-US" dirty="0"/>
              <a:t>Doesn’t work on adults.  A 40 year who has the mental age of 20 shouldn’t have an IQ of 50.</a:t>
            </a:r>
          </a:p>
          <a:p>
            <a:endParaRPr lang="en-US" dirty="0"/>
          </a:p>
        </p:txBody>
      </p:sp>
    </p:spTree>
    <p:extLst>
      <p:ext uri="{BB962C8B-B14F-4D97-AF65-F5344CB8AC3E}">
        <p14:creationId xmlns:p14="http://schemas.microsoft.com/office/powerpoint/2010/main" val="267154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874" name="Rectangle 2"/>
          <p:cNvSpPr>
            <a:spLocks noGrp="1" noChangeArrowheads="1"/>
          </p:cNvSpPr>
          <p:nvPr>
            <p:ph type="title"/>
          </p:nvPr>
        </p:nvSpPr>
        <p:spPr>
          <a:xfrm>
            <a:off x="671513" y="285750"/>
            <a:ext cx="7772400" cy="704850"/>
          </a:xfrm>
        </p:spPr>
        <p:txBody>
          <a:bodyPr/>
          <a:lstStyle/>
          <a:p>
            <a:r>
              <a:rPr lang="en-US" sz="4000" dirty="0">
                <a:latin typeface="Berlin Sans FB" pitchFamily="34" charset="0"/>
              </a:rPr>
              <a:t>What is Intelligence?</a:t>
            </a:r>
          </a:p>
        </p:txBody>
      </p:sp>
      <p:sp>
        <p:nvSpPr>
          <p:cNvPr id="1359875" name="Rectangle 3"/>
          <p:cNvSpPr>
            <a:spLocks noChangeArrowheads="1"/>
          </p:cNvSpPr>
          <p:nvPr/>
        </p:nvSpPr>
        <p:spPr bwMode="auto">
          <a:xfrm>
            <a:off x="152400" y="1149459"/>
            <a:ext cx="8763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solidFill>
                  <a:srgbClr val="FFFF00"/>
                </a:solidFill>
                <a:latin typeface="Berlin Sans FB" pitchFamily="34" charset="0"/>
              </a:rPr>
              <a:t>Intelligence </a:t>
            </a:r>
            <a:r>
              <a:rPr lang="en-US" sz="2800" dirty="0">
                <a:latin typeface="Berlin Sans FB" pitchFamily="34" charset="0"/>
              </a:rPr>
              <a:t>(in all cultures) is the </a:t>
            </a:r>
            <a:r>
              <a:rPr lang="en-US" sz="2800" i="1" dirty="0">
                <a:latin typeface="Berlin Sans FB" pitchFamily="34" charset="0"/>
              </a:rPr>
              <a:t>ability to learn from experience, solve problems, and use knowledge to adapt to new situations. </a:t>
            </a:r>
          </a:p>
          <a:p>
            <a:pPr lvl="0" algn="ctr">
              <a:spcBef>
                <a:spcPct val="20000"/>
              </a:spcBef>
            </a:pPr>
            <a:r>
              <a:rPr lang="en-US" sz="2800" dirty="0">
                <a:solidFill>
                  <a:srgbClr val="FFFFFF"/>
                </a:solidFill>
                <a:latin typeface="Berlin Sans FB" pitchFamily="34" charset="0"/>
              </a:rPr>
              <a:t>Psychologists believe that intelligence is a </a:t>
            </a:r>
            <a:r>
              <a:rPr lang="en-US" sz="2800" b="1" dirty="0">
                <a:solidFill>
                  <a:srgbClr val="FFFFFF"/>
                </a:solidFill>
                <a:latin typeface="Berlin Sans FB" pitchFamily="34" charset="0"/>
              </a:rPr>
              <a:t>concept</a:t>
            </a:r>
            <a:r>
              <a:rPr lang="en-US" sz="2800" dirty="0">
                <a:solidFill>
                  <a:srgbClr val="FFFFFF"/>
                </a:solidFill>
                <a:latin typeface="Berlin Sans FB" pitchFamily="34" charset="0"/>
              </a:rPr>
              <a:t> and not a “</a:t>
            </a:r>
            <a:r>
              <a:rPr lang="en-US" sz="2800" b="1" dirty="0">
                <a:solidFill>
                  <a:srgbClr val="FFFFFF"/>
                </a:solidFill>
                <a:latin typeface="Berlin Sans FB" pitchFamily="34" charset="0"/>
              </a:rPr>
              <a:t>thing</a:t>
            </a:r>
            <a:r>
              <a:rPr lang="en-US" sz="2800" dirty="0">
                <a:solidFill>
                  <a:srgbClr val="FFFFFF"/>
                </a:solidFill>
                <a:latin typeface="Berlin Sans FB" pitchFamily="34" charset="0"/>
              </a:rPr>
              <a:t>.”</a:t>
            </a:r>
          </a:p>
          <a:p>
            <a:pPr algn="ctr">
              <a:spcBef>
                <a:spcPct val="20000"/>
              </a:spcBef>
              <a:buFont typeface="Wingdings" pitchFamily="2" charset="2"/>
              <a:buNone/>
            </a:pPr>
            <a:endParaRPr lang="en-US" sz="2800" dirty="0">
              <a:latin typeface="Berlin Sans FB" pitchFamily="34" charset="0"/>
            </a:endParaRPr>
          </a:p>
        </p:txBody>
      </p:sp>
      <p:sp>
        <p:nvSpPr>
          <p:cNvPr id="1359876" name="Rectangle 4"/>
          <p:cNvSpPr>
            <a:spLocks noChangeArrowheads="1"/>
          </p:cNvSpPr>
          <p:nvPr/>
        </p:nvSpPr>
        <p:spPr bwMode="auto">
          <a:xfrm>
            <a:off x="322385" y="3987401"/>
            <a:ext cx="8839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In research studies, </a:t>
            </a:r>
            <a:r>
              <a:rPr lang="en-US" sz="2800" i="1" dirty="0">
                <a:latin typeface="Berlin Sans FB" pitchFamily="34" charset="0"/>
              </a:rPr>
              <a:t>intelligence</a:t>
            </a:r>
            <a:r>
              <a:rPr lang="en-US" sz="2800" dirty="0">
                <a:latin typeface="Berlin Sans FB" pitchFamily="34" charset="0"/>
              </a:rPr>
              <a:t> is whatever the intelligence tests measure …</a:t>
            </a:r>
          </a:p>
        </p:txBody>
      </p:sp>
      <p:sp>
        <p:nvSpPr>
          <p:cNvPr id="2" name="TextBox 1"/>
          <p:cNvSpPr txBox="1"/>
          <p:nvPr/>
        </p:nvSpPr>
        <p:spPr>
          <a:xfrm>
            <a:off x="4079631" y="5257800"/>
            <a:ext cx="5105400" cy="954107"/>
          </a:xfrm>
          <a:prstGeom prst="rect">
            <a:avLst/>
          </a:prstGeom>
          <a:noFill/>
        </p:spPr>
        <p:txBody>
          <a:bodyPr wrap="square" rtlCol="0">
            <a:spAutoFit/>
          </a:bodyPr>
          <a:lstStyle/>
          <a:p>
            <a:r>
              <a:rPr lang="en-US" sz="2800" dirty="0">
                <a:latin typeface="Berlin Sans FB" pitchFamily="34" charset="0"/>
              </a:rPr>
              <a:t>which tends to be school smarts.</a:t>
            </a:r>
          </a:p>
          <a:p>
            <a:endParaRPr lang="en-US" sz="2800" dirty="0">
              <a:latin typeface="Berlin Sans FB" pitchFamily="34" charset="0"/>
            </a:endParaRPr>
          </a:p>
        </p:txBody>
      </p:sp>
    </p:spTree>
    <p:extLst>
      <p:ext uri="{BB962C8B-B14F-4D97-AF65-F5344CB8AC3E}">
        <p14:creationId xmlns:p14="http://schemas.microsoft.com/office/powerpoint/2010/main" val="4095004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98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987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14" name="Rectangle 2"/>
          <p:cNvSpPr>
            <a:spLocks noGrp="1" noChangeArrowheads="1"/>
          </p:cNvSpPr>
          <p:nvPr>
            <p:ph type="title"/>
          </p:nvPr>
        </p:nvSpPr>
        <p:spPr>
          <a:xfrm>
            <a:off x="671513" y="285750"/>
            <a:ext cx="7772400" cy="1143000"/>
          </a:xfrm>
        </p:spPr>
        <p:txBody>
          <a:bodyPr/>
          <a:lstStyle/>
          <a:p>
            <a:r>
              <a:rPr lang="en-US" sz="4000" dirty="0">
                <a:latin typeface="Berlin Sans FB" pitchFamily="34" charset="0"/>
              </a:rPr>
              <a:t>General Intelligence</a:t>
            </a:r>
          </a:p>
        </p:txBody>
      </p:sp>
      <p:sp>
        <p:nvSpPr>
          <p:cNvPr id="1370115" name="Rectangle 3"/>
          <p:cNvSpPr>
            <a:spLocks noChangeArrowheads="1"/>
          </p:cNvSpPr>
          <p:nvPr/>
        </p:nvSpPr>
        <p:spPr bwMode="auto">
          <a:xfrm>
            <a:off x="304800" y="1447800"/>
            <a:ext cx="8305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Spearman proposed that </a:t>
            </a:r>
            <a:r>
              <a:rPr lang="en-US" sz="2800" i="1" dirty="0">
                <a:solidFill>
                  <a:srgbClr val="FFFF00"/>
                </a:solidFill>
                <a:latin typeface="Berlin Sans FB" pitchFamily="34" charset="0"/>
              </a:rPr>
              <a:t>general intelligence (g)</a:t>
            </a:r>
            <a:r>
              <a:rPr lang="en-US" sz="2800" i="1" dirty="0">
                <a:latin typeface="Berlin Sans FB" pitchFamily="34" charset="0"/>
              </a:rPr>
              <a:t>,</a:t>
            </a:r>
            <a:r>
              <a:rPr lang="en-US" sz="2800" dirty="0">
                <a:latin typeface="Berlin Sans FB" pitchFamily="34" charset="0"/>
              </a:rPr>
              <a:t> is linked to many clusters that can be analyzed by </a:t>
            </a:r>
            <a:r>
              <a:rPr lang="en-US" sz="2800" b="1" dirty="0">
                <a:latin typeface="Berlin Sans FB" pitchFamily="34" charset="0"/>
              </a:rPr>
              <a:t>factor analysis</a:t>
            </a:r>
            <a:r>
              <a:rPr lang="en-US" sz="2800" dirty="0">
                <a:latin typeface="Berlin Sans FB" pitchFamily="34" charset="0"/>
              </a:rPr>
              <a:t>.</a:t>
            </a:r>
          </a:p>
          <a:p>
            <a:pPr algn="ctr">
              <a:spcBef>
                <a:spcPct val="20000"/>
              </a:spcBef>
              <a:buFont typeface="Wingdings" pitchFamily="2" charset="2"/>
              <a:buNone/>
            </a:pPr>
            <a:r>
              <a:rPr lang="en-US" sz="2800" b="1" dirty="0">
                <a:solidFill>
                  <a:srgbClr val="FFC000"/>
                </a:solidFill>
                <a:latin typeface="Berlin Sans FB" pitchFamily="34" charset="0"/>
              </a:rPr>
              <a:t>“G FACTOR”</a:t>
            </a:r>
          </a:p>
        </p:txBody>
      </p:sp>
      <p:sp>
        <p:nvSpPr>
          <p:cNvPr id="1370116" name="Rectangle 4"/>
          <p:cNvSpPr>
            <a:spLocks noChangeArrowheads="1"/>
          </p:cNvSpPr>
          <p:nvPr/>
        </p:nvSpPr>
        <p:spPr bwMode="auto">
          <a:xfrm>
            <a:off x="701993" y="3581400"/>
            <a:ext cx="77914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For example, people who do well on vocabulary do well on paragraph comprehension, a cluster that helps define verbal intelligence. </a:t>
            </a:r>
          </a:p>
        </p:txBody>
      </p:sp>
    </p:spTree>
    <p:extLst>
      <p:ext uri="{BB962C8B-B14F-4D97-AF65-F5344CB8AC3E}">
        <p14:creationId xmlns:p14="http://schemas.microsoft.com/office/powerpoint/2010/main" val="7821930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70116"/>
                                        </p:tgtEl>
                                        <p:attrNameLst>
                                          <p:attrName>style.visibility</p:attrName>
                                        </p:attrNameLst>
                                      </p:cBhvr>
                                      <p:to>
                                        <p:strVal val="visible"/>
                                      </p:to>
                                    </p:set>
                                    <p:animEffect transition="in" filter="dissolve">
                                      <p:cBhvr>
                                        <p:cTn id="7" dur="500"/>
                                        <p:tgtEl>
                                          <p:spTgt spid="137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01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D2F15F7-B83A-4277-8FE7-BFAC6F55ACA3}" type="slidenum">
              <a:rPr lang="en-US" smtClean="0"/>
              <a:pPr>
                <a:defRPr/>
              </a:pPr>
              <a:t>8</a:t>
            </a:fld>
            <a:endParaRPr lang="en-US"/>
          </a:p>
        </p:txBody>
      </p:sp>
      <p:sp>
        <p:nvSpPr>
          <p:cNvPr id="5" name="Rectangle 4"/>
          <p:cNvSpPr/>
          <p:nvPr/>
        </p:nvSpPr>
        <p:spPr>
          <a:xfrm>
            <a:off x="533400" y="914400"/>
            <a:ext cx="8153400" cy="5324535"/>
          </a:xfrm>
          <a:prstGeom prst="rect">
            <a:avLst/>
          </a:prstGeom>
        </p:spPr>
        <p:txBody>
          <a:bodyPr wrap="square">
            <a:spAutoFit/>
          </a:bodyPr>
          <a:lstStyle/>
          <a:p>
            <a:r>
              <a:rPr lang="en-US" sz="2000" dirty="0" smtClean="0"/>
              <a:t>“First </a:t>
            </a:r>
            <a:r>
              <a:rPr lang="en-US" sz="2000" dirty="0"/>
              <a:t>a word about “MI theory.” On the basis of research in several disciplines, including the study of how human capacities are represented in the brain, I developed the idea that each of us has a number of relatively independent mental faculties, which can be termed our “multiple intelligences.” The basic idea is simplicity itself. A belief in a single intelligence assumes that we have one central, all-purpose computer—and it determines how well we perform in every sector of life. </a:t>
            </a:r>
            <a:endParaRPr lang="en-US" sz="2000" dirty="0" smtClean="0"/>
          </a:p>
          <a:p>
            <a:endParaRPr lang="en-US" sz="2000" dirty="0" smtClean="0"/>
          </a:p>
          <a:p>
            <a:endParaRPr lang="en-US" sz="2000" dirty="0" smtClean="0"/>
          </a:p>
          <a:p>
            <a:r>
              <a:rPr lang="en-US" sz="2000" dirty="0" smtClean="0"/>
              <a:t>In </a:t>
            </a:r>
            <a:r>
              <a:rPr lang="en-US" sz="2000" dirty="0"/>
              <a:t>contrast, a belief in multiple intelligences assumes that we have a number of relatively autonomous computers—one that computes linguistic information, another spatial information, another musical information, another information about other people, and so on. I estimate that human beings have 7 to 10 distinct intelligences (see </a:t>
            </a:r>
            <a:r>
              <a:rPr lang="en-US" sz="2000" dirty="0">
                <a:hlinkClick r:id="rId2"/>
              </a:rPr>
              <a:t>www.multipleintelligencesoasis.org</a:t>
            </a:r>
            <a:r>
              <a:rPr lang="en-US" sz="2000" dirty="0" smtClean="0"/>
              <a:t>).</a:t>
            </a:r>
          </a:p>
          <a:p>
            <a:r>
              <a:rPr lang="en-US" sz="2000" dirty="0"/>
              <a:t>	</a:t>
            </a:r>
            <a:r>
              <a:rPr lang="en-US" sz="2000" dirty="0" smtClean="0"/>
              <a:t>				-Howard Gardiner</a:t>
            </a:r>
            <a:endParaRPr lang="en-US" sz="2000" dirty="0"/>
          </a:p>
        </p:txBody>
      </p:sp>
    </p:spTree>
    <p:extLst>
      <p:ext uri="{BB962C8B-B14F-4D97-AF65-F5344CB8AC3E}">
        <p14:creationId xmlns:p14="http://schemas.microsoft.com/office/powerpoint/2010/main" val="19701060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6" name="Rectangle 2"/>
          <p:cNvSpPr>
            <a:spLocks noGrp="1" noChangeArrowheads="1"/>
          </p:cNvSpPr>
          <p:nvPr>
            <p:ph type="title"/>
          </p:nvPr>
        </p:nvSpPr>
        <p:spPr>
          <a:xfrm>
            <a:off x="669925" y="25400"/>
            <a:ext cx="7772400" cy="1143000"/>
          </a:xfrm>
        </p:spPr>
        <p:txBody>
          <a:bodyPr/>
          <a:lstStyle/>
          <a:p>
            <a:r>
              <a:rPr lang="en-US" sz="4000" dirty="0">
                <a:latin typeface="Berlin Sans FB" pitchFamily="34" charset="0"/>
              </a:rPr>
              <a:t>Multiple Intelligences</a:t>
            </a:r>
          </a:p>
        </p:txBody>
      </p:sp>
      <p:sp>
        <p:nvSpPr>
          <p:cNvPr id="1378307" name="Rectangle 3"/>
          <p:cNvSpPr>
            <a:spLocks noChangeArrowheads="1"/>
          </p:cNvSpPr>
          <p:nvPr/>
        </p:nvSpPr>
        <p:spPr bwMode="auto">
          <a:xfrm>
            <a:off x="36689" y="2667000"/>
            <a:ext cx="2743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Gardner proposes nine types of intelligences.</a:t>
            </a:r>
          </a:p>
        </p:txBody>
      </p:sp>
      <p:pic>
        <p:nvPicPr>
          <p:cNvPr id="2" name="Picture 1"/>
          <p:cNvPicPr>
            <a:picLocks noChangeAspect="1"/>
          </p:cNvPicPr>
          <p:nvPr/>
        </p:nvPicPr>
        <p:blipFill rotWithShape="1">
          <a:blip r:embed="rId3"/>
          <a:srcRect b="6102"/>
          <a:stretch/>
        </p:blipFill>
        <p:spPr>
          <a:xfrm>
            <a:off x="2895600" y="1066799"/>
            <a:ext cx="6019800" cy="5641195"/>
          </a:xfrm>
          <a:prstGeom prst="rect">
            <a:avLst/>
          </a:prstGeom>
        </p:spPr>
      </p:pic>
    </p:spTree>
    <p:extLst>
      <p:ext uri="{BB962C8B-B14F-4D97-AF65-F5344CB8AC3E}">
        <p14:creationId xmlns:p14="http://schemas.microsoft.com/office/powerpoint/2010/main" val="2754791345"/>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84804</TotalTime>
  <Words>2939</Words>
  <Application>Microsoft Office PowerPoint</Application>
  <PresentationFormat>On-screen Show (4:3)</PresentationFormat>
  <Paragraphs>386</Paragraphs>
  <Slides>45</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Berlin Sans FB</vt:lpstr>
      <vt:lpstr>Book Antiqua</vt:lpstr>
      <vt:lpstr>Lucida Sans</vt:lpstr>
      <vt:lpstr>Times</vt:lpstr>
      <vt:lpstr>Wingdings</vt:lpstr>
      <vt:lpstr>Wingdings 2</vt:lpstr>
      <vt:lpstr>Wingdings 3</vt:lpstr>
      <vt:lpstr>Apex</vt:lpstr>
      <vt:lpstr>Introduction to Intelligence</vt:lpstr>
      <vt:lpstr>Alfred Binet</vt:lpstr>
      <vt:lpstr>Lewis Terman</vt:lpstr>
      <vt:lpstr>Intelligence Quotient</vt:lpstr>
      <vt:lpstr>PowerPoint Presentation</vt:lpstr>
      <vt:lpstr>What is Intelligence?</vt:lpstr>
      <vt:lpstr>General Intelligence</vt:lpstr>
      <vt:lpstr>PowerPoint Presentation</vt:lpstr>
      <vt:lpstr>Multiple Intelligences</vt:lpstr>
      <vt:lpstr>Social Intelligence</vt:lpstr>
      <vt:lpstr>Emotional Intelligence: Components</vt:lpstr>
      <vt:lpstr>Robert Sternberg</vt:lpstr>
      <vt:lpstr>Sternberg’s Types of Intelligence</vt:lpstr>
      <vt:lpstr>Theories: Comparison</vt:lpstr>
      <vt:lpstr>Is Intelligence a Predictor of Success?</vt:lpstr>
      <vt:lpstr>Intelligence and Creativity</vt:lpstr>
      <vt:lpstr>Is Intelligence Neurologically Measurable?</vt:lpstr>
      <vt:lpstr>Brain Function</vt:lpstr>
      <vt:lpstr>Assessing Intelligence</vt:lpstr>
      <vt:lpstr>PowerPoint Presentation</vt:lpstr>
      <vt:lpstr>Assessing Intelligence</vt:lpstr>
      <vt:lpstr>Alfred Binet</vt:lpstr>
      <vt:lpstr>Lewis Terman</vt:lpstr>
      <vt:lpstr>Intelligence Quotient</vt:lpstr>
      <vt:lpstr>PowerPoint Presentation</vt:lpstr>
      <vt:lpstr>Basics of Intelligence Test Components</vt:lpstr>
      <vt:lpstr>David Wechsler</vt:lpstr>
      <vt:lpstr>WAIS</vt:lpstr>
      <vt:lpstr>Principles of Test Construction</vt:lpstr>
      <vt:lpstr>Standardization</vt:lpstr>
      <vt:lpstr>PowerPoint Presentation</vt:lpstr>
      <vt:lpstr>Flynn Effect</vt:lpstr>
      <vt:lpstr>Reliability</vt:lpstr>
      <vt:lpstr>Validity</vt:lpstr>
      <vt:lpstr>Aptitude and Achievement Tests</vt:lpstr>
      <vt:lpstr>Limitations of Intelligence Tests</vt:lpstr>
      <vt:lpstr>Predictors of Success Inventory</vt:lpstr>
      <vt:lpstr>The Dynamics of Intelligence</vt:lpstr>
      <vt:lpstr>Stability or Change?</vt:lpstr>
      <vt:lpstr>Extremes of Intelligence</vt:lpstr>
      <vt:lpstr>Intellectual Disability</vt:lpstr>
      <vt:lpstr>High Intelligence</vt:lpstr>
      <vt:lpstr>Influences on Intelligence</vt:lpstr>
      <vt:lpstr>AP info…</vt:lpstr>
      <vt:lpstr>More AP info…</vt:lpstr>
    </vt:vector>
  </TitlesOfParts>
  <Company>hsu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and Scope of Psychology Module 1</dc:title>
  <dc:creator>HSU</dc:creator>
  <cp:lastModifiedBy>Costello, Lynda</cp:lastModifiedBy>
  <cp:revision>440</cp:revision>
  <cp:lastPrinted>2016-04-15T19:24:55Z</cp:lastPrinted>
  <dcterms:created xsi:type="dcterms:W3CDTF">2005-12-22T19:06:43Z</dcterms:created>
  <dcterms:modified xsi:type="dcterms:W3CDTF">2020-01-10T17:57:05Z</dcterms:modified>
</cp:coreProperties>
</file>