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7" r:id="rId2"/>
    <p:sldId id="298" r:id="rId3"/>
    <p:sldId id="299" r:id="rId4"/>
    <p:sldId id="269" r:id="rId5"/>
    <p:sldId id="270" r:id="rId6"/>
    <p:sldId id="257" r:id="rId7"/>
    <p:sldId id="258" r:id="rId8"/>
    <p:sldId id="259" r:id="rId9"/>
    <p:sldId id="260" r:id="rId10"/>
    <p:sldId id="261" r:id="rId11"/>
    <p:sldId id="295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73" r:id="rId20"/>
    <p:sldId id="274" r:id="rId21"/>
    <p:sldId id="275" r:id="rId22"/>
    <p:sldId id="294" r:id="rId23"/>
    <p:sldId id="276" r:id="rId24"/>
    <p:sldId id="277" r:id="rId25"/>
    <p:sldId id="278" r:id="rId26"/>
    <p:sldId id="279" r:id="rId27"/>
    <p:sldId id="280" r:id="rId28"/>
    <p:sldId id="284" r:id="rId29"/>
    <p:sldId id="287" r:id="rId30"/>
    <p:sldId id="290" r:id="rId31"/>
    <p:sldId id="296" r:id="rId32"/>
    <p:sldId id="292" r:id="rId33"/>
    <p:sldId id="29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7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CAE37-8367-4A6A-A936-D51D30058092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FD8D6-605E-4D7B-9470-313CF1054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81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52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49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1985656F-5D24-4568-913C-912F3A48230C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OBJECTIVE 18</a:t>
            </a:r>
            <a:r>
              <a:rPr lang="en-US" b="1" dirty="0" smtClean="0">
                <a:cs typeface="Arial" charset="0"/>
              </a:rPr>
              <a:t>| Describe the controversy over Skinner’s views of human behavior.</a:t>
            </a:r>
          </a:p>
        </p:txBody>
      </p:sp>
    </p:spTree>
    <p:extLst>
      <p:ext uri="{BB962C8B-B14F-4D97-AF65-F5344CB8AC3E}">
        <p14:creationId xmlns:p14="http://schemas.microsoft.com/office/powerpoint/2010/main" val="3351953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171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55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47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23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12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20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06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42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30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73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19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4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9177-2B37-43F8-BD82-FFFAC8D2FFFB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7B0A-65E8-4399-845D-BAFED2943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4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9177-2B37-43F8-BD82-FFFAC8D2FFFB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7B0A-65E8-4399-845D-BAFED2943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1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9177-2B37-43F8-BD82-FFFAC8D2FFFB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7B0A-65E8-4399-845D-BAFED2943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98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0C11-B6C8-4273-9B59-B023C3FC0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0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9177-2B37-43F8-BD82-FFFAC8D2FFFB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7B0A-65E8-4399-845D-BAFED2943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7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9177-2B37-43F8-BD82-FFFAC8D2FFFB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7B0A-65E8-4399-845D-BAFED2943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1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9177-2B37-43F8-BD82-FFFAC8D2FFFB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7B0A-65E8-4399-845D-BAFED2943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9177-2B37-43F8-BD82-FFFAC8D2FFFB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7B0A-65E8-4399-845D-BAFED2943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5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9177-2B37-43F8-BD82-FFFAC8D2FFFB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7B0A-65E8-4399-845D-BAFED2943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9177-2B37-43F8-BD82-FFFAC8D2FFFB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7B0A-65E8-4399-845D-BAFED2943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4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9177-2B37-43F8-BD82-FFFAC8D2FFFB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7B0A-65E8-4399-845D-BAFED2943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0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9177-2B37-43F8-BD82-FFFAC8D2FFFB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7B0A-65E8-4399-845D-BAFED2943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C9177-2B37-43F8-BD82-FFFAC8D2FFFB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07B0A-65E8-4399-845D-BAFED2943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3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oFO9Z0oHB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journal.com/article/31788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qNaLerMNOE&amp;list=PL424A66171C3F49DD&amp;index=2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wgbh/nova/body/mirror-neurons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viewpure.com/pxthYGFd5-g" TargetMode="External"/><Relationship Id="rId2" Type="http://schemas.openxmlformats.org/officeDocument/2006/relationships/hyperlink" Target="http://viewpure.com/Ei6JvK0W60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wgbh/nova/nature/waggle-dance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o4WF3cSd9Q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Shaping &amp; Chaining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Skinner</a:t>
            </a:r>
          </a:p>
          <a:p>
            <a:r>
              <a:rPr lang="en-US" dirty="0" err="1" smtClean="0"/>
              <a:t>Reinforcers</a:t>
            </a:r>
            <a:r>
              <a:rPr lang="en-US" dirty="0" smtClean="0"/>
              <a:t> are used with successive approximations towards the desired behavior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www.youtube.com/watch?v=6oFO9Z0oHBA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Ex: want dog to roll over</a:t>
            </a:r>
          </a:p>
          <a:p>
            <a:pPr lvl="1"/>
            <a:r>
              <a:rPr lang="en-US" dirty="0" smtClean="0"/>
              <a:t>Step 1 – “Down” =treat</a:t>
            </a:r>
          </a:p>
          <a:p>
            <a:pPr lvl="1"/>
            <a:r>
              <a:rPr lang="en-US" dirty="0" smtClean="0"/>
              <a:t>Step 2 - Down &amp; roll on back = treat</a:t>
            </a:r>
          </a:p>
          <a:p>
            <a:pPr lvl="1"/>
            <a:r>
              <a:rPr lang="en-US" dirty="0" smtClean="0"/>
              <a:t>Step 3 – down, roll on back, back up the other side = treat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5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kind of schedule?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1. A senior citizen buying state lottery tickets and winning.</a:t>
            </a:r>
          </a:p>
          <a:p>
            <a:pPr marL="0" indent="0">
              <a:buNone/>
            </a:pPr>
            <a:r>
              <a:rPr lang="en-US" sz="2200" dirty="0"/>
              <a:t>2. A hotel maid may take a 15-minute break only after having cleaned three rooms.</a:t>
            </a:r>
          </a:p>
          <a:p>
            <a:pPr marL="0" indent="0">
              <a:buNone/>
            </a:pPr>
            <a:r>
              <a:rPr lang="en-US" sz="2200" dirty="0"/>
              <a:t>3. A man watches and sees shooting stars on a dark night.</a:t>
            </a:r>
          </a:p>
          <a:p>
            <a:pPr marL="0" indent="0">
              <a:buNone/>
            </a:pPr>
            <a:r>
              <a:rPr lang="en-US" sz="2200" dirty="0"/>
              <a:t>4. A teenager receives an allowance every Saturday.</a:t>
            </a:r>
          </a:p>
          <a:p>
            <a:pPr marL="0" indent="0">
              <a:buNone/>
            </a:pPr>
            <a:r>
              <a:rPr lang="en-US" sz="2200" dirty="0"/>
              <a:t>5. A woman checks the front porch for a newspaper when the delivery person is extremely unpredictable.</a:t>
            </a:r>
          </a:p>
          <a:p>
            <a:pPr marL="0" indent="0">
              <a:buNone/>
            </a:pPr>
            <a:r>
              <a:rPr lang="en-US" sz="2200" dirty="0"/>
              <a:t>6. A professional baseball player gets a hit approximately every third time at bat.</a:t>
            </a:r>
          </a:p>
          <a:p>
            <a:pPr marL="0" indent="0">
              <a:buNone/>
            </a:pPr>
            <a:r>
              <a:rPr lang="en-US" sz="2200" dirty="0"/>
              <a:t>7. A </a:t>
            </a:r>
            <a:r>
              <a:rPr lang="en-US" sz="2200" dirty="0" smtClean="0"/>
              <a:t>baker </a:t>
            </a:r>
            <a:r>
              <a:rPr lang="en-US" sz="2200" dirty="0"/>
              <a:t>checks the oven to see if chocolate chip cookies are done, when </a:t>
            </a:r>
            <a:r>
              <a:rPr lang="en-US" sz="2200" dirty="0" smtClean="0"/>
              <a:t>the suggested baking </a:t>
            </a:r>
            <a:r>
              <a:rPr lang="en-US" sz="2200" dirty="0"/>
              <a:t>time is </a:t>
            </a:r>
            <a:r>
              <a:rPr lang="en-US" sz="2200" dirty="0" smtClean="0"/>
              <a:t>up.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8. A blueberry picker receives $1 after filling 3 pint boxes.</a:t>
            </a:r>
          </a:p>
          <a:p>
            <a:pPr marL="0" indent="0">
              <a:buNone/>
            </a:pPr>
            <a:r>
              <a:rPr lang="en-US" sz="2200" dirty="0"/>
              <a:t>9. A charitable organization makes an average of 10 phone calls for every donation it receives.</a:t>
            </a:r>
          </a:p>
          <a:p>
            <a:pPr marL="0" indent="0">
              <a:buNone/>
            </a:pPr>
            <a:r>
              <a:rPr lang="en-US" sz="2200" dirty="0"/>
              <a:t>10. A busy executive calls a garage mechanic to see if her car is fixed yet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2445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Conditioning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Overjustification effect </a:t>
            </a:r>
          </a:p>
          <a:p>
            <a:r>
              <a:rPr lang="en-US" dirty="0" smtClean="0"/>
              <a:t>Shaping and Chaining</a:t>
            </a:r>
          </a:p>
          <a:p>
            <a:r>
              <a:rPr lang="en-US" dirty="0" smtClean="0"/>
              <a:t>Token economies – behavior modification</a:t>
            </a:r>
          </a:p>
        </p:txBody>
      </p:sp>
    </p:spTree>
    <p:extLst>
      <p:ext uri="{BB962C8B-B14F-4D97-AF65-F5344CB8AC3E}">
        <p14:creationId xmlns:p14="http://schemas.microsoft.com/office/powerpoint/2010/main" val="42437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17FC25B2-C837-4061-812B-CF3CA776B365}" type="slidenum">
              <a:rPr lang="en-US" smtClean="0">
                <a:latin typeface="Arial" charset="0"/>
              </a:rPr>
              <a:pPr/>
              <a:t>12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57175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Palatino Linotype" pitchFamily="18" charset="0"/>
              </a:rPr>
              <a:t>Skinner’s Legacy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7391400" cy="10668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2400" dirty="0" smtClean="0">
                <a:latin typeface="Palatino Linotype" pitchFamily="18" charset="0"/>
              </a:rPr>
              <a:t>argued that behaviors were shaped by external influences instead of inner thoughts and feelings</a:t>
            </a:r>
          </a:p>
          <a:p>
            <a:r>
              <a:rPr lang="en-US" altLang="en-US" sz="2400" dirty="0" smtClean="0">
                <a:latin typeface="Palatino Linotype" pitchFamily="18" charset="0"/>
              </a:rPr>
              <a:t>Critics argued that Skinner dehumanized people by neglecting their free will</a:t>
            </a:r>
            <a:r>
              <a:rPr lang="en-US" altLang="en-US" sz="2800" dirty="0" smtClean="0">
                <a:latin typeface="Palatino Linotype" pitchFamily="18" charset="0"/>
              </a:rPr>
              <a:t>.</a:t>
            </a:r>
            <a:endParaRPr lang="en-US" sz="2800" dirty="0" smtClean="0">
              <a:latin typeface="Palatino Linotype" pitchFamily="18" charset="0"/>
            </a:endParaRPr>
          </a:p>
        </p:txBody>
      </p:sp>
      <p:pic>
        <p:nvPicPr>
          <p:cNvPr id="22533" name="Picture 8" descr="12673_MyersPsy8e_8UN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2663" y="3429000"/>
            <a:ext cx="4619625" cy="3067050"/>
          </a:xfrm>
          <a:noFill/>
        </p:spPr>
      </p:pic>
      <p:sp>
        <p:nvSpPr>
          <p:cNvPr id="22534" name="Text Box 10"/>
          <p:cNvSpPr txBox="1">
            <a:spLocks noChangeArrowheads="1"/>
          </p:cNvSpPr>
          <p:nvPr/>
        </p:nvSpPr>
        <p:spPr bwMode="auto">
          <a:xfrm rot="5400000">
            <a:off x="6128544" y="5453856"/>
            <a:ext cx="1825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dirty="0"/>
              <a:t>Falk/ Photo Researchers, Inc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90555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Classical vs. Operant </a:t>
            </a:r>
            <a:br>
              <a:rPr lang="en-US" dirty="0" smtClean="0"/>
            </a:br>
            <a:r>
              <a:rPr lang="en-US" dirty="0" smtClean="0"/>
              <a:t>Conditioning  </a:t>
            </a:r>
            <a:endParaRPr lang="en-US" dirty="0"/>
          </a:p>
        </p:txBody>
      </p:sp>
      <p:sp>
        <p:nvSpPr>
          <p:cNvPr id="146434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pPr marL="457200" lvl="1" indent="0">
              <a:spcBef>
                <a:spcPct val="0"/>
              </a:spcBef>
              <a:buFont typeface="Arial" charset="0"/>
              <a:buNone/>
            </a:pPr>
            <a:r>
              <a:rPr lang="en-US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Mike and Laura’s pet dachshund, Greta, loved to play fetch.  While playing fetch one afternoon with a tennis ball, she accidently picked up the ball after it had, landed in a fire ant hill.  Needless to say, Greta’s mouth got many painful bites.  From that point on, Greta avoided any ball that was the same size as a tennis ball or smaller.  </a:t>
            </a:r>
          </a:p>
          <a:p>
            <a:pPr marL="457200" lvl="1" indent="0">
              <a:spcBef>
                <a:spcPct val="0"/>
              </a:spcBef>
              <a:buFont typeface="Arial" charset="0"/>
              <a:buNone/>
            </a:pPr>
            <a:endParaRPr lang="en-US" dirty="0" smtClean="0"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1" indent="0">
              <a:spcBef>
                <a:spcPct val="0"/>
              </a:spcBef>
              <a:buFont typeface="Arial" charset="0"/>
              <a:buNone/>
            </a:pPr>
            <a:r>
              <a:rPr lang="en-US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How would Pavlov and Skinner each have explained this outcome?  Use the key terminology for each (example UCS / reinforcement etc)</a:t>
            </a:r>
          </a:p>
          <a:p>
            <a:endParaRPr lang="en-US" dirty="0" smtClean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Learning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that occurs but isn’t apparent until there is an incentive to demonstrate it</a:t>
            </a:r>
          </a:p>
          <a:p>
            <a:r>
              <a:rPr lang="en-US" dirty="0" smtClean="0"/>
              <a:t>Evidence of </a:t>
            </a:r>
            <a:r>
              <a:rPr lang="en-US" u="sng" dirty="0" smtClean="0"/>
              <a:t>cognition </a:t>
            </a:r>
            <a:r>
              <a:rPr lang="en-US" dirty="0" smtClean="0"/>
              <a:t>(mental activity associated with thinking, knowing and remembering)</a:t>
            </a:r>
          </a:p>
          <a:p>
            <a:r>
              <a:rPr lang="en-US" dirty="0" smtClean="0"/>
              <a:t>Cognitive map – mental representation of a layout of one’s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sudden, novel realization of the answer to a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Intrinsic</a:t>
            </a:r>
            <a:r>
              <a:rPr lang="en-US" dirty="0" smtClean="0"/>
              <a:t> – inward desire to behave a certain way, this can be damaged by overuse of rewards (</a:t>
            </a:r>
            <a:r>
              <a:rPr lang="en-US" dirty="0" err="1" smtClean="0"/>
              <a:t>Overjustification</a:t>
            </a:r>
            <a:r>
              <a:rPr lang="en-US" dirty="0" smtClean="0"/>
              <a:t> effect)</a:t>
            </a:r>
          </a:p>
          <a:p>
            <a:r>
              <a:rPr lang="en-US" u="sng" dirty="0" smtClean="0"/>
              <a:t>Extrinsic</a:t>
            </a:r>
            <a:r>
              <a:rPr lang="en-US" dirty="0" smtClean="0"/>
              <a:t> – desire to behave a certain way to receive a reward or avoid a punishment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Learning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Bandura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terms &amp; </a:t>
            </a: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modeling</a:t>
            </a:r>
          </a:p>
          <a:p>
            <a:r>
              <a:rPr lang="en-US" dirty="0"/>
              <a:t>Bandura – Social Learning </a:t>
            </a:r>
            <a:r>
              <a:rPr lang="en-US" dirty="0" smtClean="0"/>
              <a:t>theory – 1977 (bobo)</a:t>
            </a:r>
          </a:p>
          <a:p>
            <a:r>
              <a:rPr lang="en-US" dirty="0" smtClean="0"/>
              <a:t>Mirror neurons – Rizzolatti (1991)</a:t>
            </a:r>
          </a:p>
          <a:p>
            <a:r>
              <a:rPr lang="en-US" dirty="0" smtClean="0"/>
              <a:t>Pro-social behavior</a:t>
            </a:r>
          </a:p>
          <a:p>
            <a:r>
              <a:rPr lang="en-US" dirty="0" smtClean="0"/>
              <a:t>Anti-social behavior</a:t>
            </a:r>
          </a:p>
        </p:txBody>
      </p:sp>
    </p:spTree>
    <p:extLst>
      <p:ext uri="{BB962C8B-B14F-4D97-AF65-F5344CB8AC3E}">
        <p14:creationId xmlns:p14="http://schemas.microsoft.com/office/powerpoint/2010/main" val="16123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chliberation.com/wp-content/uploads/2010/05/Monkey-w-a-g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66675"/>
            <a:ext cx="8912225" cy="666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1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discriminative stimulus – one that signals to the organism that a response will be reinforced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http://digitaljournal.com/article/317885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08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5854"/>
            <a:ext cx="9639301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71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The bobo doll experiment!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l_fi" descr="http://www.smartlifestyledesign.com/articleimages/mirror_neurons_in_monkeys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22" y="656690"/>
            <a:ext cx="975360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66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Mirror Neurons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hlinkClick r:id="rId2"/>
              </a:rPr>
              <a:t>http://www.pbs.org/wgbh/nova/body/mirror-neurons.html</a:t>
            </a:r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05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l_fi" descr="http://24.media.tumblr.com/tumblr_m78k8fRAyM1r30f6io1_128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6200"/>
            <a:ext cx="9525000" cy="716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9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www.macalester.edu/psychology/whathap/UBNRP/mirrorneurons08/reachforapp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733800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l_fi" descr="http://supervoluntari.ro/wp-content/uploads/2012/07/mirror-neurons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3352800"/>
            <a:ext cx="5867400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43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-152400"/>
            <a:ext cx="9116364" cy="737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8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4" y="457200"/>
            <a:ext cx="8999078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7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" y="533400"/>
            <a:ext cx="9112316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4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3200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19400"/>
            <a:ext cx="26955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830" y="304800"/>
            <a:ext cx="428017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72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Unilever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Beauty Pressure (Media effect)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Lies by the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 smtClean="0"/>
              <a:t>Reinforcer</a:t>
            </a:r>
            <a:r>
              <a:rPr lang="en-US" dirty="0" smtClean="0"/>
              <a:t> – any consequence that strengthens behavior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239000" cy="498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8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3600" u="sng" dirty="0" smtClean="0"/>
              <a:t>Latent Learning </a:t>
            </a:r>
            <a:r>
              <a:rPr lang="en-US" altLang="en-US" sz="3600" dirty="0" smtClean="0"/>
              <a:t>– the lessons we don’t even realize we’ve learned until we have use of them. </a:t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Evidence of Cognitive learning  - not just conditioned learning</a:t>
            </a:r>
            <a:br>
              <a:rPr lang="en-US" altLang="en-US" sz="3600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9909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/>
              <a:t>Consider the latent impacts of media on body image in young boys and girls.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/>
              <a:t>Impact of violent media?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/>
              <a:t>Other examples of latent learning…</a:t>
            </a:r>
          </a:p>
        </p:txBody>
      </p:sp>
    </p:spTree>
    <p:extLst>
      <p:ext uri="{BB962C8B-B14F-4D97-AF65-F5344CB8AC3E}">
        <p14:creationId xmlns:p14="http://schemas.microsoft.com/office/powerpoint/2010/main" val="280051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305800" cy="6400800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 smtClean="0"/>
              <a:t>A </a:t>
            </a:r>
            <a:r>
              <a:rPr lang="en-US" sz="5600" dirty="0"/>
              <a:t>student is taught how to perform a special type of addition, but does not demonstrate the knowledge until an important test is administered</a:t>
            </a:r>
            <a:r>
              <a:rPr lang="en-US" sz="5600" dirty="0" smtClean="0"/>
              <a:t>.</a:t>
            </a:r>
          </a:p>
          <a:p>
            <a:endParaRPr lang="en-US" sz="5600" dirty="0"/>
          </a:p>
          <a:p>
            <a:r>
              <a:rPr lang="en-US" sz="5600" dirty="0"/>
              <a:t>A passenger in a carpool learns the route to work each day through observation, but does not exhibit that knowledge until it is necessary for him to drive the same route</a:t>
            </a:r>
            <a:r>
              <a:rPr lang="en-US" sz="5600" dirty="0" smtClean="0"/>
              <a:t>.</a:t>
            </a:r>
          </a:p>
          <a:p>
            <a:endParaRPr lang="en-US" sz="5600" dirty="0"/>
          </a:p>
          <a:p>
            <a:r>
              <a:rPr lang="en-US" sz="5600" dirty="0" smtClean="0"/>
              <a:t>A </a:t>
            </a:r>
            <a:r>
              <a:rPr lang="en-US" sz="5600" dirty="0"/>
              <a:t>child observes others using proper manners but does not demonstrate that knowledge until prompted to use the manners</a:t>
            </a:r>
            <a:r>
              <a:rPr lang="en-US" sz="5600" dirty="0" smtClean="0"/>
              <a:t>.</a:t>
            </a:r>
          </a:p>
          <a:p>
            <a:endParaRPr lang="en-US" sz="5600" dirty="0"/>
          </a:p>
          <a:p>
            <a:r>
              <a:rPr lang="en-US" sz="5600" dirty="0" smtClean="0"/>
              <a:t>An </a:t>
            </a:r>
            <a:r>
              <a:rPr lang="en-US" sz="5600" dirty="0"/>
              <a:t>employee is taught how to do specific higher level tasks but does not demonstrate the ability to do them until he is given a promotion</a:t>
            </a:r>
            <a:r>
              <a:rPr lang="en-US" sz="5600" dirty="0" smtClean="0"/>
              <a:t>.</a:t>
            </a:r>
          </a:p>
          <a:p>
            <a:endParaRPr lang="en-US" sz="5600" dirty="0"/>
          </a:p>
          <a:p>
            <a:endParaRPr lang="en-US" sz="5600" dirty="0" smtClean="0"/>
          </a:p>
          <a:p>
            <a:r>
              <a:rPr lang="en-US" sz="5600" dirty="0" smtClean="0"/>
              <a:t>A </a:t>
            </a:r>
            <a:r>
              <a:rPr lang="en-US" sz="5600" dirty="0"/>
              <a:t>college freshman is taught study skills, but does not study until failing several exams. Upon using the skills taught to him, he is successful on exams</a:t>
            </a:r>
            <a:r>
              <a:rPr lang="en-US" sz="5600" dirty="0" smtClean="0"/>
              <a:t>.</a:t>
            </a:r>
          </a:p>
          <a:p>
            <a:endParaRPr lang="en-US" sz="5600" dirty="0"/>
          </a:p>
          <a:p>
            <a:r>
              <a:rPr lang="en-US" sz="5600" dirty="0" smtClean="0"/>
              <a:t>A </a:t>
            </a:r>
            <a:r>
              <a:rPr lang="en-US" sz="5600" dirty="0"/>
              <a:t>college student is taught how to teach, but is unable to demonstrate that knowledge until she receives a teaching job</a:t>
            </a:r>
            <a:r>
              <a:rPr lang="en-US" sz="5600" dirty="0" smtClean="0"/>
              <a:t>.</a:t>
            </a:r>
          </a:p>
          <a:p>
            <a:endParaRPr lang="en-US" sz="5600" dirty="0"/>
          </a:p>
          <a:p>
            <a:r>
              <a:rPr lang="en-US" sz="5600" dirty="0"/>
              <a:t>A child observes how to make peanut butter and jelly sandwiches, but does not do so until given the opportunity to make one himself</a:t>
            </a:r>
            <a:r>
              <a:rPr lang="en-US" sz="5600" dirty="0" smtClean="0"/>
              <a:t>.</a:t>
            </a:r>
          </a:p>
          <a:p>
            <a:endParaRPr lang="en-US" sz="5600" dirty="0"/>
          </a:p>
          <a:p>
            <a:r>
              <a:rPr lang="en-US" sz="5600" dirty="0"/>
              <a:t>A driver watches tire pressure being measured, but does not exhibit the ability to do so until she needs to check if her tire requires inflation</a:t>
            </a:r>
            <a:r>
              <a:rPr lang="en-US" sz="5600" dirty="0" smtClean="0"/>
              <a:t>.</a:t>
            </a:r>
          </a:p>
          <a:p>
            <a:endParaRPr lang="en-US" sz="5600" dirty="0"/>
          </a:p>
          <a:p>
            <a:r>
              <a:rPr lang="en-US" sz="5600" dirty="0" smtClean="0"/>
              <a:t>A </a:t>
            </a:r>
            <a:r>
              <a:rPr lang="en-US" sz="5600" dirty="0"/>
              <a:t>child learns how to dance by watching characters on television, but only demonstrates that knowledge once asked by others</a:t>
            </a:r>
            <a:r>
              <a:rPr lang="en-US" sz="5600" dirty="0" smtClean="0"/>
              <a:t>.</a:t>
            </a:r>
          </a:p>
          <a:p>
            <a:pPr marL="0" indent="0">
              <a:buNone/>
            </a:pPr>
            <a:endParaRPr lang="en-US" sz="5600" dirty="0"/>
          </a:p>
          <a:p>
            <a:r>
              <a:rPr lang="en-US" sz="5600" dirty="0"/>
              <a:t>A person learns to cook by watching cooking shows on television, but exhibits the knowledge later, when asked to make a dish for a work event</a:t>
            </a:r>
            <a:r>
              <a:rPr lang="en-US" sz="5600" dirty="0" smtClean="0"/>
              <a:t>.</a:t>
            </a:r>
          </a:p>
          <a:p>
            <a:endParaRPr lang="en-US" sz="5600" dirty="0"/>
          </a:p>
          <a:p>
            <a:r>
              <a:rPr lang="en-US" sz="5600" dirty="0"/>
              <a:t>A child learns to sew by watching her mother, but does not sew until she loses a button on her own shirt</a:t>
            </a:r>
            <a:r>
              <a:rPr lang="en-US" sz="5600" dirty="0" smtClean="0"/>
              <a:t>.</a:t>
            </a:r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endParaRPr lang="en-US" sz="5600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9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Cognitive Approach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dirty="0" smtClean="0"/>
              <a:t>Cognitive = “knowledge based” approach to learning (beyond behaviorists)</a:t>
            </a:r>
          </a:p>
          <a:p>
            <a:pPr marL="0" indent="0">
              <a:buNone/>
            </a:pPr>
            <a:r>
              <a:rPr lang="en-US" altLang="en-US" dirty="0" smtClean="0"/>
              <a:t>For instance:</a:t>
            </a:r>
          </a:p>
          <a:p>
            <a:r>
              <a:rPr lang="en-US" altLang="en-US" dirty="0" smtClean="0"/>
              <a:t>What can we learn from the story of little red riding hood?</a:t>
            </a:r>
          </a:p>
          <a:p>
            <a:r>
              <a:rPr lang="en-US" altLang="en-US" dirty="0" smtClean="0"/>
              <a:t>If little Albert knew that Watson was banging the metal bars behind him how might that change his response?</a:t>
            </a:r>
          </a:p>
          <a:p>
            <a:r>
              <a:rPr lang="en-US" altLang="en-US" dirty="0" smtClean="0"/>
              <a:t>Can I develop a fear of heights even if it hasn’t been conditioned?</a:t>
            </a:r>
          </a:p>
          <a:p>
            <a:pPr marL="0" indent="0">
              <a:buNone/>
            </a:pPr>
            <a:r>
              <a:rPr lang="en-US" altLang="en-US" dirty="0" smtClean="0"/>
              <a:t>Cognitive psychologists contend that our internal mental processes play a larger role in learning and behavior than Skinner or Watson recognized.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92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Cognitive Maps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dirty="0" smtClean="0"/>
              <a:t>Make an x on your location and draw the route to your house.</a:t>
            </a:r>
          </a:p>
          <a:p>
            <a:pPr marL="0" indent="0">
              <a:buFont typeface="Wingdings" pitchFamily="2" charset="2"/>
              <a:buNone/>
            </a:pPr>
            <a:endParaRPr lang="en-US" altLang="en-US" dirty="0" smtClean="0"/>
          </a:p>
          <a:p>
            <a:pPr marL="0" indent="0">
              <a:buFont typeface="Wingdings" pitchFamily="2" charset="2"/>
              <a:buNone/>
            </a:pPr>
            <a:r>
              <a:rPr lang="en-US" altLang="en-US" dirty="0" smtClean="0"/>
              <a:t>Humans are able to create an internal map of their locations.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dirty="0" smtClean="0">
                <a:hlinkClick r:id="rId2"/>
              </a:rPr>
              <a:t>http://www.pbs.org/wgbh/nova/nature/waggle-dance.html</a:t>
            </a:r>
            <a:endParaRPr lang="en-US" altLang="en-US" dirty="0" smtClean="0"/>
          </a:p>
          <a:p>
            <a:pPr marL="0" indent="0">
              <a:buFont typeface="Wingdings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89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Punishment: any consequence that decreases a behavior</a:t>
            </a:r>
            <a:endParaRPr lang="en-US" dirty="0"/>
          </a:p>
        </p:txBody>
      </p:sp>
      <p:pic>
        <p:nvPicPr>
          <p:cNvPr id="4" name="Picture 8" descr="Punishme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81465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3008674" cy="21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0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Punishment tells you what not to do, Reinforcement tells you what to do!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221163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Punished behavior is suppressed, not forgotten</a:t>
            </a:r>
          </a:p>
          <a:p>
            <a:pPr marL="514350" indent="-514350">
              <a:buAutoNum type="arabicPeriod"/>
            </a:pPr>
            <a:r>
              <a:rPr lang="en-US" dirty="0" smtClean="0"/>
              <a:t>Punishment teaches discrimination re: when you can get away with the behavior</a:t>
            </a:r>
          </a:p>
          <a:p>
            <a:pPr marL="514350" indent="-514350">
              <a:buAutoNum type="arabicPeriod"/>
            </a:pPr>
            <a:r>
              <a:rPr lang="en-US" dirty="0" smtClean="0"/>
              <a:t>Punishment can teach fear</a:t>
            </a:r>
          </a:p>
          <a:p>
            <a:pPr marL="514350" indent="-514350">
              <a:buAutoNum type="arabicPeriod"/>
            </a:pPr>
            <a:r>
              <a:rPr lang="en-US" dirty="0" smtClean="0"/>
              <a:t>Physical punishment may teach aggressive behavior by modeling aggression as a way to cope with problems</a:t>
            </a:r>
          </a:p>
        </p:txBody>
      </p:sp>
    </p:spTree>
    <p:extLst>
      <p:ext uri="{BB962C8B-B14F-4D97-AF65-F5344CB8AC3E}">
        <p14:creationId xmlns:p14="http://schemas.microsoft.com/office/powerpoint/2010/main" val="41758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reinforcers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Satisfy a basic / biological need</a:t>
            </a:r>
          </a:p>
          <a:p>
            <a:pPr lvl="1"/>
            <a:r>
              <a:rPr lang="en-US" dirty="0" smtClean="0"/>
              <a:t>Unlearned &amp; innately satisfying</a:t>
            </a:r>
          </a:p>
          <a:p>
            <a:pPr lvl="2"/>
            <a:r>
              <a:rPr lang="en-US" dirty="0" smtClean="0"/>
              <a:t>Ex: water when thirsty, relief from pain, hug when needing security or belonging</a:t>
            </a: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48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reinforcers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Conditioned reinforcers</a:t>
            </a:r>
          </a:p>
          <a:p>
            <a:pPr lvl="1"/>
            <a:r>
              <a:rPr lang="en-US" dirty="0" smtClean="0"/>
              <a:t>Learned by association with primary reinforcers</a:t>
            </a:r>
          </a:p>
          <a:p>
            <a:pPr lvl="2"/>
            <a:r>
              <a:rPr lang="en-US" dirty="0" smtClean="0"/>
              <a:t>Ex: work hard </a:t>
            </a:r>
            <a:r>
              <a:rPr lang="en-US" dirty="0" smtClean="0">
                <a:sym typeface="Wingdings" pitchFamily="2" charset="2"/>
              </a:rPr>
              <a:t> more money  food / shelter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and Delayed reinforcers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Immediate reinforcers are powerful, but humans have the ability to learn from delayed reinforcement.</a:t>
            </a:r>
          </a:p>
          <a:p>
            <a:endParaRPr lang="en-US" dirty="0"/>
          </a:p>
          <a:p>
            <a:r>
              <a:rPr lang="en-US" dirty="0"/>
              <a:t>A greater the ability to delay gratification often correlates  in surveys with a higher standard of living later in life. </a:t>
            </a:r>
          </a:p>
          <a:p>
            <a:r>
              <a:rPr lang="en-US" dirty="0">
                <a:hlinkClick r:id="rId3"/>
              </a:rPr>
              <a:t>https://www.youtube.com/watch?v=Yo4WF3cSd9Q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40649"/>
              </p:ext>
            </p:extLst>
          </p:nvPr>
        </p:nvGraphicFramePr>
        <p:xfrm>
          <a:off x="381000" y="685800"/>
          <a:ext cx="82296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r>
                        <a:rPr lang="en-US" dirty="0" smtClean="0"/>
                        <a:t>Fixed-ratio schedules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Rewards after a fixed # of responses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Variable-ratio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Rewards after an unpredictable # of responses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Fixed-interval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Rewards after a fixed time period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Variable-interval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Rewards a</a:t>
                      </a:r>
                      <a:r>
                        <a:rPr lang="en-US" baseline="0" dirty="0" smtClean="0"/>
                        <a:t>fter a variable time period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47"/>
            <a:ext cx="5611812" cy="400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2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1212</Words>
  <Application>Microsoft Office PowerPoint</Application>
  <PresentationFormat>On-screen Show (4:3)</PresentationFormat>
  <Paragraphs>147</Paragraphs>
  <Slides>33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Book Antiqua</vt:lpstr>
      <vt:lpstr>Calibri</vt:lpstr>
      <vt:lpstr>Palatino Linotype</vt:lpstr>
      <vt:lpstr>Times New Roman</vt:lpstr>
      <vt:lpstr>Wingdings</vt:lpstr>
      <vt:lpstr>Office Theme</vt:lpstr>
      <vt:lpstr>Shaping &amp; Chaining</vt:lpstr>
      <vt:lpstr>Discrimination</vt:lpstr>
      <vt:lpstr>Reinforcer – any consequence that strengthens behavior</vt:lpstr>
      <vt:lpstr>Punishment: any consequence that decreases a behavior</vt:lpstr>
      <vt:lpstr>Punishment tells you what not to do, Reinforcement tells you what to do! </vt:lpstr>
      <vt:lpstr>Primary reinforcers</vt:lpstr>
      <vt:lpstr>Secondary reinforcers</vt:lpstr>
      <vt:lpstr>Immediate and Delayed reinforcers</vt:lpstr>
      <vt:lpstr>PowerPoint Presentation</vt:lpstr>
      <vt:lpstr>What kind of schedule?</vt:lpstr>
      <vt:lpstr>Other Conditioning issues</vt:lpstr>
      <vt:lpstr>Skinner’s Legacy</vt:lpstr>
      <vt:lpstr>Classical vs. Operant  Conditioning  </vt:lpstr>
      <vt:lpstr>Latent Learning </vt:lpstr>
      <vt:lpstr>Insight</vt:lpstr>
      <vt:lpstr>Motivation</vt:lpstr>
      <vt:lpstr>Social Learning Theory</vt:lpstr>
      <vt:lpstr>Key terms &amp; issues</vt:lpstr>
      <vt:lpstr>PowerPoint Presentation</vt:lpstr>
      <vt:lpstr>The bobo doll experiment!</vt:lpstr>
      <vt:lpstr>PowerPoint Presentation</vt:lpstr>
      <vt:lpstr>Mirror Neurons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Unilever</vt:lpstr>
      <vt:lpstr>Latent Learning – the lessons we don’t even realize we’ve learned until we have use of them.   Evidence of Cognitive learning  - not just conditioned learning  </vt:lpstr>
      <vt:lpstr>PowerPoint Presentation</vt:lpstr>
      <vt:lpstr>Cognitive Approach</vt:lpstr>
      <vt:lpstr>Cognitive Maps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Costello, Lynda</cp:lastModifiedBy>
  <cp:revision>29</cp:revision>
  <dcterms:created xsi:type="dcterms:W3CDTF">2013-12-04T17:18:48Z</dcterms:created>
  <dcterms:modified xsi:type="dcterms:W3CDTF">2020-02-07T15:30:29Z</dcterms:modified>
</cp:coreProperties>
</file>